
<file path=[Content_Types].xml><?xml version="1.0" encoding="utf-8"?>
<Types xmlns="http://schemas.openxmlformats.org/package/2006/content-types">
  <Default Extension="png" ContentType="image/png"/>
  <Default Extension="mp3" ContentType="audio/mpe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sldIdLst>
    <p:sldId id="307" r:id="rId2"/>
    <p:sldId id="257" r:id="rId3"/>
    <p:sldId id="323" r:id="rId4"/>
    <p:sldId id="256" r:id="rId5"/>
    <p:sldId id="311" r:id="rId6"/>
    <p:sldId id="313" r:id="rId7"/>
    <p:sldId id="316" r:id="rId8"/>
    <p:sldId id="315" r:id="rId9"/>
    <p:sldId id="325" r:id="rId10"/>
    <p:sldId id="314" r:id="rId11"/>
    <p:sldId id="317" r:id="rId12"/>
    <p:sldId id="318" r:id="rId13"/>
    <p:sldId id="319" r:id="rId14"/>
    <p:sldId id="320" r:id="rId15"/>
    <p:sldId id="321" r:id="rId16"/>
    <p:sldId id="322" r:id="rId17"/>
    <p:sldId id="324" r:id="rId18"/>
  </p:sldIdLst>
  <p:sldSz cx="9144000" cy="5143500" type="screen16x9"/>
  <p:notesSz cx="6858000" cy="9144000"/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3155">
          <p15:clr>
            <a:srgbClr val="A4A3A4"/>
          </p15:clr>
        </p15:guide>
        <p15:guide id="3" pos="606">
          <p15:clr>
            <a:srgbClr val="A4A3A4"/>
          </p15:clr>
        </p15:guide>
        <p15:guide id="4" pos="508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06799F8-075E-4A3A-A7F6-7FBC6576F1A4}" styleName="主题样式 2 - 强调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90" autoAdjust="0"/>
    <p:restoredTop sz="94660"/>
  </p:normalViewPr>
  <p:slideViewPr>
    <p:cSldViewPr snapToGrid="0" showGuides="1">
      <p:cViewPr varScale="1">
        <p:scale>
          <a:sx n="86" d="100"/>
          <a:sy n="86" d="100"/>
        </p:scale>
        <p:origin x="852" y="60"/>
      </p:cViewPr>
      <p:guideLst>
        <p:guide orient="horz" pos="1620"/>
        <p:guide pos="3155"/>
        <p:guide pos="606"/>
        <p:guide pos="508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576299-F284-4EAA-AA23-4862DC5082EB}" type="datetimeFigureOut">
              <a:rPr lang="zh-CN" altLang="en-US" smtClean="0"/>
              <a:t>2017/4/19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0B313C-6B84-469A-A8BF-E1E0C9F599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01604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42238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00B313C-6B84-469A-A8BF-E1E0C9F599AB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86327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00B313C-6B84-469A-A8BF-E1E0C9F599AB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170655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00B313C-6B84-469A-A8BF-E1E0C9F599AB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822150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00B313C-6B84-469A-A8BF-E1E0C9F599AB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549998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00B313C-6B84-469A-A8BF-E1E0C9F599AB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0600061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00B313C-6B84-469A-A8BF-E1E0C9F599AB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963010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0B313C-6B84-469A-A8BF-E1E0C9F599AB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38072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0B313C-6B84-469A-A8BF-E1E0C9F599AB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10654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0B313C-6B84-469A-A8BF-E1E0C9F599AB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92151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00B313C-6B84-469A-A8BF-E1E0C9F599AB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39992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0B313C-6B84-469A-A8BF-E1E0C9F599A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3340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00B313C-6B84-469A-A8BF-E1E0C9F599AB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37757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00B313C-6B84-469A-A8BF-E1E0C9F599AB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031211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00B313C-6B84-469A-A8BF-E1E0C9F599AB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815014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00B313C-6B84-469A-A8BF-E1E0C9F599AB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822158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00B313C-6B84-469A-A8BF-E1E0C9F599AB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925138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 userDrawn="1"/>
        </p:nvGrpSpPr>
        <p:grpSpPr>
          <a:xfrm>
            <a:off x="611560" y="685255"/>
            <a:ext cx="7920880" cy="45719"/>
            <a:chOff x="3060700" y="4724400"/>
            <a:chExt cx="5955507" cy="31432"/>
          </a:xfrm>
        </p:grpSpPr>
        <p:cxnSp>
          <p:nvCxnSpPr>
            <p:cNvPr id="10" name="直接连接符 9"/>
            <p:cNvCxnSpPr/>
            <p:nvPr/>
          </p:nvCxnSpPr>
          <p:spPr>
            <a:xfrm>
              <a:off x="3060700" y="4724400"/>
              <a:ext cx="5955507" cy="0"/>
            </a:xfrm>
            <a:prstGeom prst="line">
              <a:avLst/>
            </a:prstGeom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3060700" y="4755832"/>
              <a:ext cx="5955507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20290833"/>
      </p:ext>
    </p:extLst>
  </p:cSld>
  <p:clrMapOvr>
    <a:masterClrMapping/>
  </p:clrMapOvr>
  <p:transition spd="slow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421E9E4D-0BE1-4AAA-A57B-DA425863F4AF}" type="datetimeFigureOut">
              <a:rPr lang="zh-CN" altLang="en-US" smtClean="0"/>
              <a:t>2017/4/19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6070919"/>
      </p:ext>
    </p:extLst>
  </p:cSld>
  <p:clrMapOvr>
    <a:masterClrMapping/>
  </p:clrMapOvr>
  <p:transition spd="slow" advTm="0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421E9E4D-0BE1-4AAA-A57B-DA425863F4AF}" type="datetimeFigureOut">
              <a:rPr lang="zh-CN" altLang="en-US" smtClean="0"/>
              <a:t>2017/4/19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3625389"/>
      </p:ext>
    </p:extLst>
  </p:cSld>
  <p:clrMapOvr>
    <a:masterClrMapping/>
  </p:clrMapOvr>
  <p:transition spd="slow" advTm="0">
    <p:pull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 userDrawn="1"/>
        </p:nvCxnSpPr>
        <p:spPr>
          <a:xfrm>
            <a:off x="515257" y="624114"/>
            <a:ext cx="3192647" cy="5237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5436096" y="629351"/>
            <a:ext cx="3264655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0476122"/>
      </p:ext>
    </p:extLst>
  </p:cSld>
  <p:clrMapOvr>
    <a:masterClrMapping/>
  </p:clrMapOvr>
  <p:transition spd="slow" advTm="0">
    <p:pull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9187004"/>
      </p:ext>
    </p:extLst>
  </p:cSld>
  <p:clrMapOvr>
    <a:masterClrMapping/>
  </p:clrMapOvr>
  <p:transition spd="slow" advTm="0">
    <p:pull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1"/>
            <a:ext cx="9144000" cy="699542"/>
          </a:xfrm>
          <a:prstGeom prst="rect">
            <a:avLst/>
          </a:prstGeom>
          <a:solidFill>
            <a:srgbClr val="568D1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3" y="-20538"/>
            <a:ext cx="1704311" cy="720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423928"/>
      </p:ext>
    </p:extLst>
  </p:cSld>
  <p:clrMapOvr>
    <a:masterClrMapping/>
  </p:clrMapOvr>
  <p:transition spd="slow" advClick="0" advTm="0">
    <p:pull/>
  </p:transition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740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4410177"/>
      </p:ext>
    </p:extLst>
  </p:cSld>
  <p:clrMapOvr>
    <a:masterClrMapping/>
  </p:clrMapOvr>
  <p:transition spd="slow" advClick="0" advTm="0">
    <p:pull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7152918"/>
      </p:ext>
    </p:extLst>
  </p:cSld>
  <p:clrMapOvr>
    <a:masterClrMapping/>
  </p:clrMapOvr>
  <p:transition spd="slow" advClick="0" advTm="0">
    <p:pull/>
  </p:transition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22353951"/>
      </p:ext>
    </p:extLst>
  </p:cSld>
  <p:clrMapOvr>
    <a:masterClrMapping/>
  </p:clrMapOvr>
  <p:transition spd="slow" advClick="0" advTm="0">
    <p:pull/>
  </p:transition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9677868"/>
      </p:ext>
    </p:extLst>
  </p:cSld>
  <p:clrMapOvr>
    <a:masterClrMapping/>
  </p:clrMapOvr>
  <p:transition spd="slow" advClick="0" advTm="0">
    <p:pull/>
  </p:transition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9732733"/>
      </p:ext>
    </p:extLst>
  </p:cSld>
  <p:clrMapOvr>
    <a:masterClrMapping/>
  </p:clrMapOvr>
  <p:transition spd="slow" advClick="0" advTm="0">
    <p:pull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421E9E4D-0BE1-4AAA-A57B-DA425863F4AF}" type="datetimeFigureOut">
              <a:rPr lang="zh-CN" altLang="en-US" smtClean="0"/>
              <a:t>2017/4/19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60277"/>
      </p:ext>
    </p:extLst>
  </p:cSld>
  <p:clrMapOvr>
    <a:masterClrMapping/>
  </p:clrMapOvr>
  <p:transition spd="slow" advTm="0">
    <p:pull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52028829"/>
      </p:ext>
    </p:extLst>
  </p:cSld>
  <p:clrMapOvr>
    <a:masterClrMapping/>
  </p:clrMapOvr>
  <p:transition spd="slow" advClick="0" advTm="0">
    <p:pull/>
  </p:transition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83510918"/>
      </p:ext>
    </p:extLst>
  </p:cSld>
  <p:clrMapOvr>
    <a:masterClrMapping/>
  </p:clrMapOvr>
  <p:transition spd="slow" advClick="0" advTm="0">
    <p:pull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421E9E4D-0BE1-4AAA-A57B-DA425863F4AF}" type="datetimeFigureOut">
              <a:rPr lang="zh-CN" altLang="en-US" smtClean="0"/>
              <a:t>2017/4/19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2898058"/>
      </p:ext>
    </p:extLst>
  </p:cSld>
  <p:clrMapOvr>
    <a:masterClrMapping/>
  </p:clrMapOvr>
  <p:transition spd="slow" advTm="0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421E9E4D-0BE1-4AAA-A57B-DA425863F4AF}" type="datetimeFigureOut">
              <a:rPr lang="zh-CN" altLang="en-US" smtClean="0"/>
              <a:t>2017/4/19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8661256"/>
      </p:ext>
    </p:extLst>
  </p:cSld>
  <p:clrMapOvr>
    <a:masterClrMapping/>
  </p:clrMapOvr>
  <p:transition spd="slow" advTm="0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421E9E4D-0BE1-4AAA-A57B-DA425863F4AF}" type="datetimeFigureOut">
              <a:rPr lang="zh-CN" altLang="en-US" smtClean="0"/>
              <a:t>2017/4/19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8500226"/>
      </p:ext>
    </p:extLst>
  </p:cSld>
  <p:clrMapOvr>
    <a:masterClrMapping/>
  </p:clrMapOvr>
  <p:transition spd="slow" advTm="0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421E9E4D-0BE1-4AAA-A57B-DA425863F4AF}" type="datetimeFigureOut">
              <a:rPr lang="zh-CN" altLang="en-US" smtClean="0"/>
              <a:t>2017/4/19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6123228"/>
      </p:ext>
    </p:extLst>
  </p:cSld>
  <p:clrMapOvr>
    <a:masterClrMapping/>
  </p:clrMapOvr>
  <p:transition spd="slow" advTm="0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421E9E4D-0BE1-4AAA-A57B-DA425863F4AF}" type="datetimeFigureOut">
              <a:rPr lang="zh-CN" altLang="en-US" smtClean="0"/>
              <a:t>2017/4/19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2275005"/>
      </p:ext>
    </p:extLst>
  </p:cSld>
  <p:clrMapOvr>
    <a:masterClrMapping/>
  </p:clrMapOvr>
  <p:transition spd="slow" advTm="0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421E9E4D-0BE1-4AAA-A57B-DA425863F4AF}" type="datetimeFigureOut">
              <a:rPr lang="zh-CN" altLang="en-US" smtClean="0"/>
              <a:t>2017/4/19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7752989"/>
      </p:ext>
    </p:extLst>
  </p:cSld>
  <p:clrMapOvr>
    <a:masterClrMapping/>
  </p:clrMapOvr>
  <p:transition spd="slow" advTm="0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421E9E4D-0BE1-4AAA-A57B-DA425863F4AF}" type="datetimeFigureOut">
              <a:rPr lang="zh-CN" altLang="en-US" smtClean="0"/>
              <a:t>2017/4/19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6816442"/>
      </p:ext>
    </p:extLst>
  </p:cSld>
  <p:clrMapOvr>
    <a:masterClrMapping/>
  </p:clrMapOvr>
  <p:transition spd="slow" advTm="0"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2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56387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</p:sldLayoutIdLst>
  <p:transition spd="slow" advTm="0">
    <p:pull/>
  </p:transition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7.emf"/><Relationship Id="rId4" Type="http://schemas.openxmlformats.org/officeDocument/2006/relationships/oleObject" Target="../embeddings/oleObject1.bin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174343" y="849756"/>
            <a:ext cx="1289946" cy="1289946"/>
            <a:chOff x="2026208" y="849756"/>
            <a:chExt cx="1289946" cy="1289946"/>
          </a:xfrm>
        </p:grpSpPr>
        <p:grpSp>
          <p:nvGrpSpPr>
            <p:cNvPr id="4" name="组合 3"/>
            <p:cNvGrpSpPr/>
            <p:nvPr/>
          </p:nvGrpSpPr>
          <p:grpSpPr>
            <a:xfrm>
              <a:off x="2026208" y="849756"/>
              <a:ext cx="1289946" cy="1289946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5" name="同心圆 4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 dirty="0">
                  <a:solidFill>
                    <a:schemeClr val="accent6">
                      <a:lumMod val="90000"/>
                      <a:lumOff val="10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6" name="椭圆 5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 dirty="0">
                  <a:solidFill>
                    <a:schemeClr val="accent6">
                      <a:lumMod val="90000"/>
                      <a:lumOff val="10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sp>
          <p:nvSpPr>
            <p:cNvPr id="19" name="TextBox 18"/>
            <p:cNvSpPr txBox="1"/>
            <p:nvPr/>
          </p:nvSpPr>
          <p:spPr>
            <a:xfrm>
              <a:off x="2260839" y="1025813"/>
              <a:ext cx="63592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6000" b="1" dirty="0">
                  <a:solidFill>
                    <a:srgbClr val="0070C0"/>
                  </a:solidFill>
                  <a:latin typeface="微软雅黑" pitchFamily="34" charset="-122"/>
                  <a:ea typeface="微软雅黑" pitchFamily="34" charset="-122"/>
                </a:rPr>
                <a:t>中</a:t>
              </a: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2174343" y="861300"/>
            <a:ext cx="1289946" cy="1289946"/>
            <a:chOff x="3351228" y="849756"/>
            <a:chExt cx="1289946" cy="1289946"/>
          </a:xfrm>
        </p:grpSpPr>
        <p:grpSp>
          <p:nvGrpSpPr>
            <p:cNvPr id="7" name="组合 6"/>
            <p:cNvGrpSpPr/>
            <p:nvPr/>
          </p:nvGrpSpPr>
          <p:grpSpPr>
            <a:xfrm>
              <a:off x="3351228" y="849756"/>
              <a:ext cx="1289946" cy="1289946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8" name="同心圆 7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 dirty="0">
                  <a:solidFill>
                    <a:schemeClr val="accent6">
                      <a:lumMod val="90000"/>
                      <a:lumOff val="10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9" name="椭圆 8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 dirty="0">
                  <a:solidFill>
                    <a:schemeClr val="accent6">
                      <a:lumMod val="90000"/>
                      <a:lumOff val="10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sp>
          <p:nvSpPr>
            <p:cNvPr id="20" name="TextBox 19"/>
            <p:cNvSpPr txBox="1"/>
            <p:nvPr/>
          </p:nvSpPr>
          <p:spPr>
            <a:xfrm>
              <a:off x="3587342" y="946188"/>
              <a:ext cx="63592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6000" b="1" dirty="0" smtClean="0">
                  <a:solidFill>
                    <a:srgbClr val="0070C0"/>
                  </a:solidFill>
                  <a:latin typeface="微软雅黑" pitchFamily="34" charset="-122"/>
                  <a:ea typeface="微软雅黑" pitchFamily="34" charset="-122"/>
                </a:rPr>
                <a:t>期</a:t>
              </a:r>
              <a:endParaRPr lang="zh-CN" altLang="en-US" sz="6000" b="1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2196294" y="863385"/>
            <a:ext cx="1289946" cy="1289946"/>
            <a:chOff x="4648417" y="849756"/>
            <a:chExt cx="1289946" cy="1289946"/>
          </a:xfrm>
        </p:grpSpPr>
        <p:grpSp>
          <p:nvGrpSpPr>
            <p:cNvPr id="10" name="组合 9"/>
            <p:cNvGrpSpPr/>
            <p:nvPr/>
          </p:nvGrpSpPr>
          <p:grpSpPr>
            <a:xfrm>
              <a:off x="4648417" y="849756"/>
              <a:ext cx="1289946" cy="1289946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1" name="同心圆 10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 dirty="0">
                  <a:solidFill>
                    <a:schemeClr val="accent6">
                      <a:lumMod val="90000"/>
                      <a:lumOff val="10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>
                <a:off x="392114" y="760414"/>
                <a:ext cx="3825876" cy="3825876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 dirty="0">
                  <a:solidFill>
                    <a:schemeClr val="accent6">
                      <a:lumMod val="90000"/>
                      <a:lumOff val="10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sp>
          <p:nvSpPr>
            <p:cNvPr id="21" name="TextBox 20"/>
            <p:cNvSpPr txBox="1"/>
            <p:nvPr/>
          </p:nvSpPr>
          <p:spPr>
            <a:xfrm>
              <a:off x="4832551" y="959138"/>
              <a:ext cx="63592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6000" b="1" dirty="0" smtClean="0">
                  <a:solidFill>
                    <a:srgbClr val="0070C0"/>
                  </a:solidFill>
                  <a:latin typeface="微软雅黑" pitchFamily="34" charset="-122"/>
                  <a:ea typeface="微软雅黑" pitchFamily="34" charset="-122"/>
                </a:rPr>
                <a:t>答</a:t>
              </a:r>
              <a:endParaRPr lang="zh-CN" altLang="en-US" sz="6000" b="1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2196294" y="869157"/>
            <a:ext cx="1289946" cy="1289946"/>
            <a:chOff x="5946350" y="849756"/>
            <a:chExt cx="1289946" cy="1289946"/>
          </a:xfrm>
        </p:grpSpPr>
        <p:grpSp>
          <p:nvGrpSpPr>
            <p:cNvPr id="13" name="组合 12"/>
            <p:cNvGrpSpPr/>
            <p:nvPr/>
          </p:nvGrpSpPr>
          <p:grpSpPr>
            <a:xfrm>
              <a:off x="5946350" y="849756"/>
              <a:ext cx="1289946" cy="1289946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4" name="同心圆 13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 dirty="0">
                  <a:solidFill>
                    <a:schemeClr val="accent6">
                      <a:lumMod val="90000"/>
                      <a:lumOff val="10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15" name="椭圆 14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 dirty="0">
                  <a:solidFill>
                    <a:schemeClr val="accent6">
                      <a:lumMod val="90000"/>
                      <a:lumOff val="10000"/>
                    </a:scheme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sp>
          <p:nvSpPr>
            <p:cNvPr id="22" name="TextBox 21"/>
            <p:cNvSpPr txBox="1"/>
            <p:nvPr/>
          </p:nvSpPr>
          <p:spPr>
            <a:xfrm>
              <a:off x="6157950" y="970150"/>
              <a:ext cx="63592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6000" b="1" dirty="0">
                  <a:solidFill>
                    <a:srgbClr val="0070C0"/>
                  </a:solidFill>
                  <a:latin typeface="微软雅黑" pitchFamily="34" charset="-122"/>
                  <a:ea typeface="微软雅黑" pitchFamily="34" charset="-122"/>
                </a:rPr>
                <a:t>辨</a:t>
              </a:r>
            </a:p>
          </p:txBody>
        </p:sp>
      </p:grpSp>
      <p:sp>
        <p:nvSpPr>
          <p:cNvPr id="45" name="矩形 44"/>
          <p:cNvSpPr/>
          <p:nvPr/>
        </p:nvSpPr>
        <p:spPr>
          <a:xfrm>
            <a:off x="0" y="2427734"/>
            <a:ext cx="9144000" cy="1944216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TextBox 24"/>
          <p:cNvSpPr txBox="1"/>
          <p:nvPr/>
        </p:nvSpPr>
        <p:spPr>
          <a:xfrm>
            <a:off x="783345" y="2618519"/>
            <a:ext cx="841608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400" dirty="0" smtClean="0">
                <a:solidFill>
                  <a:schemeClr val="bg1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面向</a:t>
            </a:r>
            <a:r>
              <a:rPr lang="zh-CN" altLang="en-US" sz="4400" dirty="0">
                <a:solidFill>
                  <a:schemeClr val="bg1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安全</a:t>
            </a:r>
            <a:r>
              <a:rPr lang="zh-CN" altLang="en-US" sz="4400" dirty="0" smtClean="0">
                <a:solidFill>
                  <a:schemeClr val="bg1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的</a:t>
            </a:r>
            <a:r>
              <a:rPr lang="en-US" altLang="zh-CN" sz="4400" dirty="0" smtClean="0">
                <a:solidFill>
                  <a:schemeClr val="bg1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SDN</a:t>
            </a:r>
            <a:r>
              <a:rPr lang="zh-CN" altLang="en-US" sz="4400" dirty="0" smtClean="0">
                <a:solidFill>
                  <a:schemeClr val="bg1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架构的研究与设计</a:t>
            </a:r>
            <a:endParaRPr lang="zh-CN" altLang="en-US" sz="4400" dirty="0">
              <a:solidFill>
                <a:schemeClr val="bg1"/>
              </a:solidFill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  <a:latin typeface="方正兰亭粗黑_GBK" panose="02000000000000000000" pitchFamily="2" charset="-122"/>
              <a:ea typeface="方正兰亭粗黑_GBK" panose="02000000000000000000" pitchFamily="2" charset="-122"/>
            </a:endParaRPr>
          </a:p>
        </p:txBody>
      </p:sp>
      <p:pic>
        <p:nvPicPr>
          <p:cNvPr id="37" name="M01-06-0023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026610" y="-730250"/>
            <a:ext cx="609600" cy="609600"/>
          </a:xfrm>
          <a:prstGeom prst="rect">
            <a:avLst/>
          </a:prstGeom>
        </p:spPr>
      </p:pic>
      <p:pic>
        <p:nvPicPr>
          <p:cNvPr id="38" name="图片 90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4427" y="1477982"/>
            <a:ext cx="1148100" cy="45538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6" name="TextBox 45"/>
          <p:cNvSpPr txBox="1"/>
          <p:nvPr/>
        </p:nvSpPr>
        <p:spPr>
          <a:xfrm>
            <a:off x="1077966" y="3299614"/>
            <a:ext cx="77899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计算机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学院</a:t>
            </a:r>
            <a:r>
              <a:rPr lang="en-US" altLang="zh-CN" sz="2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2013211305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班  专业：计算机科学与技术</a:t>
            </a:r>
            <a:endParaRPr lang="zh-CN" altLang="en-US" sz="2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1664008" y="3724830"/>
            <a:ext cx="55112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           答辩人：彭聪  导师：孙岩</a:t>
            </a:r>
            <a:endParaRPr lang="zh-CN" altLang="en-US" sz="2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6327053" y="4110384"/>
            <a:ext cx="1179076" cy="1178917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2" name="同心圆 31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  <p:sp>
          <p:nvSpPr>
            <p:cNvPr id="33" name="椭圆 32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kern="0">
                <a:solidFill>
                  <a:sysClr val="window" lastClr="FFFFFF"/>
                </a:solidFill>
                <a:latin typeface="Calibri"/>
                <a:ea typeface="微软雅黑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4758018" y="4605223"/>
            <a:ext cx="630120" cy="630035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5" name="同心圆 3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  <p:sp>
          <p:nvSpPr>
            <p:cNvPr id="36" name="椭圆 35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5436688" y="4920241"/>
            <a:ext cx="890364" cy="890244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3" name="同心圆 4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  <p:sp>
          <p:nvSpPr>
            <p:cNvPr id="48" name="椭圆 47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7758789" y="4730422"/>
            <a:ext cx="685681" cy="685588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0" name="同心圆 4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kern="0">
                <a:solidFill>
                  <a:sysClr val="window" lastClr="FFFFFF"/>
                </a:solidFill>
                <a:latin typeface="Calibri"/>
                <a:ea typeface="微软雅黑"/>
              </a:endParaRPr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766440" y="5038934"/>
            <a:ext cx="588755" cy="588675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3" name="同心圆 5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3962506" y="4528456"/>
            <a:ext cx="252447" cy="252413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6" name="同心圆 5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3181253" y="4325716"/>
            <a:ext cx="528983" cy="528912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9" name="同心圆 58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  <p:sp>
          <p:nvSpPr>
            <p:cNvPr id="60" name="椭圆 59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8463984" y="3830482"/>
            <a:ext cx="1179076" cy="1178917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62" name="同心圆 61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  <p:sp>
          <p:nvSpPr>
            <p:cNvPr id="63" name="椭圆 62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kern="0">
                <a:solidFill>
                  <a:sysClr val="window" lastClr="FFFFFF"/>
                </a:solidFill>
                <a:latin typeface="Calibri"/>
                <a:ea typeface="微软雅黑"/>
              </a:endParaRPr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419626" y="4323810"/>
            <a:ext cx="223042" cy="223011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65" name="同心圆 6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  <p:sp>
          <p:nvSpPr>
            <p:cNvPr id="66" name="椭圆 65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1943138" y="4704693"/>
            <a:ext cx="1179076" cy="1178917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68" name="同心圆 6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  <p:sp>
          <p:nvSpPr>
            <p:cNvPr id="69" name="椭圆 68"/>
            <p:cNvSpPr/>
            <p:nvPr/>
          </p:nvSpPr>
          <p:spPr>
            <a:xfrm>
              <a:off x="392112" y="760412"/>
              <a:ext cx="3825873" cy="3825873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kern="0">
                <a:solidFill>
                  <a:sysClr val="window" lastClr="FFFFFF"/>
                </a:solidFill>
                <a:latin typeface="Calibri"/>
                <a:ea typeface="微软雅黑"/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1275196" y="4605225"/>
            <a:ext cx="520102" cy="520031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71" name="同心圆 70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  <p:sp>
          <p:nvSpPr>
            <p:cNvPr id="72" name="椭圆 71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291078" y="4920242"/>
            <a:ext cx="316822" cy="316779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74" name="同心圆 7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  <p:sp>
          <p:nvSpPr>
            <p:cNvPr id="75" name="椭圆 74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117144" y="4736991"/>
            <a:ext cx="158410" cy="158389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77" name="同心圆 76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ysClr val="window" lastClr="FFFFFF"/>
                </a:gs>
                <a:gs pos="55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65000"/>
                  </a:sysClr>
                </a:gs>
              </a:gsLst>
              <a:lin ang="81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  <p:sp>
          <p:nvSpPr>
            <p:cNvPr id="78" name="椭圆 77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51000">
                  <a:sysClr val="window" lastClr="FFFFFF">
                    <a:lumMod val="95000"/>
                  </a:sysClr>
                </a:gs>
                <a:gs pos="100000">
                  <a:sysClr val="window" lastClr="FFFFFF">
                    <a:lumMod val="75000"/>
                  </a:sysClr>
                </a:gs>
              </a:gsLst>
              <a:lin ang="18900000" scaled="0"/>
            </a:gra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3912">
                <a:defRPr/>
              </a:pPr>
              <a:endParaRPr lang="zh-CN" altLang="en-US" sz="1200" kern="0">
                <a:solidFill>
                  <a:sysClr val="windowText" lastClr="000000"/>
                </a:solidFill>
                <a:latin typeface="Calibri"/>
                <a:ea typeface="微软雅黑"/>
              </a:endParaRPr>
            </a:p>
          </p:txBody>
        </p:sp>
      </p:grpSp>
      <p:sp>
        <p:nvSpPr>
          <p:cNvPr id="79" name="矩形 78"/>
          <p:cNvSpPr/>
          <p:nvPr/>
        </p:nvSpPr>
        <p:spPr>
          <a:xfrm>
            <a:off x="2286000" y="3601566"/>
            <a:ext cx="4572000" cy="20005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endParaRPr lang="en-US" altLang="zh-CN" sz="7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4934443"/>
      </p:ext>
    </p:extLst>
  </p:cSld>
  <p:clrMapOvr>
    <a:masterClrMapping/>
  </p:clrMapOvr>
  <p:transition spd="slow" advClick="0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63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4.32099E-6 L 0.45 4.32099E-6 " pathEditMode="relative" rAng="0" ptsTypes="AA">
                                      <p:cBhvr>
                                        <p:cTn id="34" dur="1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500" y="0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05556E-6 4.32099E-6 L 0.29896 4.32099E-6 " pathEditMode="relative" rAng="0" ptsTypes="AA">
                                      <p:cBhvr>
                                        <p:cTn id="36" dur="1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948" y="0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4.32099E-6 L 0.14584 4.32099E-6 " pathEditMode="relative" rAng="0" ptsTypes="AA">
                                      <p:cBhvr>
                                        <p:cTn id="38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92" y="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2.02961E-6 L 0.45729 2.02961E-6 " pathEditMode="relative" rAng="0" ptsTypes="AA">
                                      <p:cBhvr>
                                        <p:cTn id="40" dur="1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86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500"/>
                            </p:stCondLst>
                            <p:childTnLst>
                              <p:par>
                                <p:cTn id="42" presetID="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000"/>
                            </p:stCondLst>
                            <p:childTnLst>
                              <p:par>
                                <p:cTn id="47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500"/>
                            </p:stCondLst>
                            <p:childTnLst>
                              <p:par>
                                <p:cTn id="5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 tmFilter="0,0; .5, 1; 1, 1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750"/>
                            </p:stCondLst>
                            <p:childTnLst>
                              <p:par>
                                <p:cTn id="5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250"/>
                            </p:stCondLst>
                            <p:childTnLst>
                              <p:par>
                                <p:cTn id="6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750"/>
                            </p:stCondLst>
                            <p:childTnLst>
                              <p:par>
                                <p:cTn id="67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6250"/>
                            </p:stCondLst>
                            <p:childTnLst>
                              <p:par>
                                <p:cTn id="71" presetID="2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3" presetClass="entr" presetSubtype="52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3" presetClass="entr" presetSubtype="528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3" presetClass="entr" presetSubtype="52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23" presetClass="entr" presetSubtype="52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3" presetClass="entr" presetSubtype="52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23" presetClass="entr" presetSubtype="52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23" presetClass="entr" presetSubtype="52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9" presetID="23" presetClass="entr" presetSubtype="52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23" presetClass="entr" presetSubtype="52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1" presetID="23" presetClass="entr" presetSubtype="52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23" presetClass="entr" presetSubtype="52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3" presetID="23" presetClass="entr" presetSubtype="52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5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9" presetID="26" presetClass="emph" presetSubtype="0" repeatCount="3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0" dur="500" tmFilter="0, 0; .2, .5; .8, .5; 1, 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1" dur="250" autoRev="1" fill="hold"/>
                                        <p:tgtEl>
                                          <p:spTgt spid="3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52" presetID="26" presetClass="emph" presetSubtype="0" repeatCount="3000" fill="hold" nodeType="withEffect">
                                  <p:stCondLst>
                                    <p:cond delay="71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3" dur="500" tmFilter="0, 0; .2, .5; .8, .5; 1, 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4" dur="250" autoRev="1" fill="hold"/>
                                        <p:tgtEl>
                                          <p:spTgt spid="6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55" presetID="26" presetClass="emph" presetSubtype="0" repeatCount="3000" fill="hold" nodeType="withEffect">
                                  <p:stCondLst>
                                    <p:cond delay="41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6" dur="500" tmFilter="0, 0; .2, .5; .8, .5; 1, 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7" dur="250" autoRev="1" fill="hold"/>
                                        <p:tgtEl>
                                          <p:spTgt spid="6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58" presetID="26" presetClass="emph" presetSubtype="0" repeatCount="3000" fill="hold" nodeType="withEffect">
                                  <p:stCondLst>
                                    <p:cond delay="81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9" dur="500" tmFilter="0, 0; .2, .5; .8, .5; 1, 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0" dur="250" autoRev="1" fill="hold"/>
                                        <p:tgtEl>
                                          <p:spTgt spid="7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16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7"/>
                </p:tgtEl>
              </p:cMediaNode>
            </p:audio>
          </p:childTnLst>
        </p:cTn>
      </p:par>
    </p:tnLst>
    <p:bldLst>
      <p:bldP spid="45" grpId="0" animBg="1"/>
      <p:bldP spid="25" grpId="0"/>
      <p:bldP spid="46" grpId="0"/>
      <p:bldP spid="47" grpId="0"/>
      <p:bldP spid="7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/>
          <p:cNvSpPr txBox="1"/>
          <p:nvPr/>
        </p:nvSpPr>
        <p:spPr>
          <a:xfrm>
            <a:off x="1675915" y="133097"/>
            <a:ext cx="62889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spc="300" noProof="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日志管理</a:t>
            </a:r>
            <a:r>
              <a:rPr lang="en-US" altLang="zh-CN" sz="2800" spc="300" noProof="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&amp;&amp;</a:t>
            </a:r>
            <a:r>
              <a:rPr lang="zh-CN" altLang="en-US" sz="2800" spc="300" noProof="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内存数据库</a:t>
            </a:r>
            <a:r>
              <a:rPr lang="en-US" altLang="zh-CN" sz="2800" spc="300" noProof="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&amp;&amp;</a:t>
            </a:r>
            <a:r>
              <a:rPr lang="zh-CN" altLang="en-US" sz="2800" spc="300" noProof="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前端页面</a:t>
            </a:r>
            <a:endParaRPr kumimoji="0" lang="zh-CN" altLang="en-US" sz="2800" b="0" i="0" u="none" strike="noStrike" kern="1200" cap="none" spc="300" normalizeH="0" baseline="0" noProof="0" dirty="0" smtClean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方正正大黑简体" panose="02000000000000000000" pitchFamily="2" charset="-122"/>
              <a:ea typeface="方正正大黑简体" panose="02000000000000000000" pitchFamily="2" charset="-122"/>
              <a:cs typeface="+mn-cs"/>
            </a:endParaRPr>
          </a:p>
        </p:txBody>
      </p:sp>
      <p:sp>
        <p:nvSpPr>
          <p:cNvPr id="24" name="矩形 20"/>
          <p:cNvSpPr>
            <a:spLocks noChangeArrowheads="1"/>
          </p:cNvSpPr>
          <p:nvPr/>
        </p:nvSpPr>
        <p:spPr bwMode="auto">
          <a:xfrm>
            <a:off x="584665" y="1035226"/>
            <a:ext cx="1695626" cy="627698"/>
          </a:xfrm>
          <a:prstGeom prst="rect">
            <a:avLst/>
          </a:prstGeom>
          <a:gradFill>
            <a:gsLst>
              <a:gs pos="100000">
                <a:schemeClr val="bg1"/>
              </a:gs>
              <a:gs pos="0">
                <a:schemeClr val="bg1">
                  <a:lumMod val="85000"/>
                </a:schemeClr>
              </a:gs>
            </a:gsLst>
            <a:lin ang="2700000" scaled="1"/>
          </a:gradFill>
          <a:ln w="317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254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lvl="0" algn="ctr"/>
            <a:r>
              <a:rPr lang="zh-CN" altLang="en-US" sz="2400" spc="300" dirty="0">
                <a:solidFill>
                  <a:prstClr val="black">
                    <a:lumMod val="75000"/>
                    <a:lumOff val="25000"/>
                  </a:prstClr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日志管理</a:t>
            </a:r>
            <a:endParaRPr kumimoji="0" lang="zh-CN" altLang="zh-CN" sz="24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6" name="任意多边形 5"/>
          <p:cNvSpPr>
            <a:spLocks/>
          </p:cNvSpPr>
          <p:nvPr/>
        </p:nvSpPr>
        <p:spPr bwMode="auto">
          <a:xfrm>
            <a:off x="2365514" y="835639"/>
            <a:ext cx="6422269" cy="1261592"/>
          </a:xfrm>
          <a:custGeom>
            <a:avLst/>
            <a:gdLst>
              <a:gd name="connsiteX0" fmla="*/ 488326 w 4206923"/>
              <a:gd name="connsiteY0" fmla="*/ 0 h 1479432"/>
              <a:gd name="connsiteX1" fmla="*/ 1002185 w 4206923"/>
              <a:gd name="connsiteY1" fmla="*/ 0 h 1479432"/>
              <a:gd name="connsiteX2" fmla="*/ 1066030 w 4206923"/>
              <a:gd name="connsiteY2" fmla="*/ 0 h 1479432"/>
              <a:gd name="connsiteX3" fmla="*/ 1083181 w 4206923"/>
              <a:gd name="connsiteY3" fmla="*/ 0 h 1479432"/>
              <a:gd name="connsiteX4" fmla="*/ 1168160 w 4206923"/>
              <a:gd name="connsiteY4" fmla="*/ 0 h 1479432"/>
              <a:gd name="connsiteX5" fmla="*/ 1290429 w 4206923"/>
              <a:gd name="connsiteY5" fmla="*/ 0 h 1479432"/>
              <a:gd name="connsiteX6" fmla="*/ 1553727 w 4206923"/>
              <a:gd name="connsiteY6" fmla="*/ 0 h 1479432"/>
              <a:gd name="connsiteX7" fmla="*/ 1611796 w 4206923"/>
              <a:gd name="connsiteY7" fmla="*/ 0 h 1479432"/>
              <a:gd name="connsiteX8" fmla="*/ 1634674 w 4206923"/>
              <a:gd name="connsiteY8" fmla="*/ 0 h 1479432"/>
              <a:gd name="connsiteX9" fmla="*/ 1745864 w 4206923"/>
              <a:gd name="connsiteY9" fmla="*/ 0 h 1479432"/>
              <a:gd name="connsiteX10" fmla="*/ 1836195 w 4206923"/>
              <a:gd name="connsiteY10" fmla="*/ 0 h 1479432"/>
              <a:gd name="connsiteX11" fmla="*/ 1900647 w 4206923"/>
              <a:gd name="connsiteY11" fmla="*/ 0 h 1479432"/>
              <a:gd name="connsiteX12" fmla="*/ 1986524 w 4206923"/>
              <a:gd name="connsiteY12" fmla="*/ 0 h 1479432"/>
              <a:gd name="connsiteX13" fmla="*/ 2099493 w 4206923"/>
              <a:gd name="connsiteY13" fmla="*/ 0 h 1479432"/>
              <a:gd name="connsiteX14" fmla="*/ 2125046 w 4206923"/>
              <a:gd name="connsiteY14" fmla="*/ 0 h 1479432"/>
              <a:gd name="connsiteX15" fmla="*/ 2180440 w 4206923"/>
              <a:gd name="connsiteY15" fmla="*/ 0 h 1479432"/>
              <a:gd name="connsiteX16" fmla="*/ 2291630 w 4206923"/>
              <a:gd name="connsiteY16" fmla="*/ 0 h 1479432"/>
              <a:gd name="connsiteX17" fmla="*/ 2293677 w 4206923"/>
              <a:gd name="connsiteY17" fmla="*/ 0 h 1479432"/>
              <a:gd name="connsiteX18" fmla="*/ 2388345 w 4206923"/>
              <a:gd name="connsiteY18" fmla="*/ 0 h 1479432"/>
              <a:gd name="connsiteX19" fmla="*/ 2446414 w 4206923"/>
              <a:gd name="connsiteY19" fmla="*/ 0 h 1479432"/>
              <a:gd name="connsiteX20" fmla="*/ 2459486 w 4206923"/>
              <a:gd name="connsiteY20" fmla="*/ 0 h 1479432"/>
              <a:gd name="connsiteX21" fmla="*/ 2580482 w 4206923"/>
              <a:gd name="connsiteY21" fmla="*/ 0 h 1479432"/>
              <a:gd name="connsiteX22" fmla="*/ 2670812 w 4206923"/>
              <a:gd name="connsiteY22" fmla="*/ 0 h 1479432"/>
              <a:gd name="connsiteX23" fmla="*/ 2839443 w 4206923"/>
              <a:gd name="connsiteY23" fmla="*/ 0 h 1479432"/>
              <a:gd name="connsiteX24" fmla="*/ 2852814 w 4206923"/>
              <a:gd name="connsiteY24" fmla="*/ 0 h 1479432"/>
              <a:gd name="connsiteX25" fmla="*/ 2960273 w 4206923"/>
              <a:gd name="connsiteY25" fmla="*/ 0 h 1479432"/>
              <a:gd name="connsiteX26" fmla="*/ 3037852 w 4206923"/>
              <a:gd name="connsiteY26" fmla="*/ 0 h 1479432"/>
              <a:gd name="connsiteX27" fmla="*/ 3041269 w 4206923"/>
              <a:gd name="connsiteY27" fmla="*/ 0 h 1479432"/>
              <a:gd name="connsiteX28" fmla="*/ 3077212 w 4206923"/>
              <a:gd name="connsiteY28" fmla="*/ 0 h 1479432"/>
              <a:gd name="connsiteX29" fmla="*/ 3090397 w 4206923"/>
              <a:gd name="connsiteY29" fmla="*/ 0 h 1479432"/>
              <a:gd name="connsiteX30" fmla="*/ 3115626 w 4206923"/>
              <a:gd name="connsiteY30" fmla="*/ 0 h 1479432"/>
              <a:gd name="connsiteX31" fmla="*/ 3126248 w 4206923"/>
              <a:gd name="connsiteY31" fmla="*/ 0 h 1479432"/>
              <a:gd name="connsiteX32" fmla="*/ 3245843 w 4206923"/>
              <a:gd name="connsiteY32" fmla="*/ 0 h 1479432"/>
              <a:gd name="connsiteX33" fmla="*/ 3262250 w 4206923"/>
              <a:gd name="connsiteY33" fmla="*/ 0 h 1479432"/>
              <a:gd name="connsiteX34" fmla="*/ 3366673 w 4206923"/>
              <a:gd name="connsiteY34" fmla="*/ 0 h 1479432"/>
              <a:gd name="connsiteX35" fmla="*/ 3412579 w 4206923"/>
              <a:gd name="connsiteY35" fmla="*/ 0 h 1479432"/>
              <a:gd name="connsiteX36" fmla="*/ 3447669 w 4206923"/>
              <a:gd name="connsiteY36" fmla="*/ 0 h 1479432"/>
              <a:gd name="connsiteX37" fmla="*/ 3496797 w 4206923"/>
              <a:gd name="connsiteY37" fmla="*/ 0 h 1479432"/>
              <a:gd name="connsiteX38" fmla="*/ 3522026 w 4206923"/>
              <a:gd name="connsiteY38" fmla="*/ 0 h 1479432"/>
              <a:gd name="connsiteX39" fmla="*/ 3525549 w 4206923"/>
              <a:gd name="connsiteY39" fmla="*/ 0 h 1479432"/>
              <a:gd name="connsiteX40" fmla="*/ 3532648 w 4206923"/>
              <a:gd name="connsiteY40" fmla="*/ 0 h 1479432"/>
              <a:gd name="connsiteX41" fmla="*/ 3606496 w 4206923"/>
              <a:gd name="connsiteY41" fmla="*/ 0 h 1479432"/>
              <a:gd name="connsiteX42" fmla="*/ 3717686 w 4206923"/>
              <a:gd name="connsiteY42" fmla="*/ 0 h 1479432"/>
              <a:gd name="connsiteX43" fmla="*/ 3848796 w 4206923"/>
              <a:gd name="connsiteY43" fmla="*/ 75308 h 1479432"/>
              <a:gd name="connsiteX44" fmla="*/ 4188713 w 4206923"/>
              <a:gd name="connsiteY44" fmla="*/ 664408 h 1479432"/>
              <a:gd name="connsiteX45" fmla="*/ 4188713 w 4206923"/>
              <a:gd name="connsiteY45" fmla="*/ 815024 h 1479432"/>
              <a:gd name="connsiteX46" fmla="*/ 3848796 w 4206923"/>
              <a:gd name="connsiteY46" fmla="*/ 1404124 h 1479432"/>
              <a:gd name="connsiteX47" fmla="*/ 3717686 w 4206923"/>
              <a:gd name="connsiteY47" fmla="*/ 1479432 h 1479432"/>
              <a:gd name="connsiteX48" fmla="*/ 3532648 w 4206923"/>
              <a:gd name="connsiteY48" fmla="*/ 1479432 h 1479432"/>
              <a:gd name="connsiteX49" fmla="*/ 3126248 w 4206923"/>
              <a:gd name="connsiteY49" fmla="*/ 1479432 h 1479432"/>
              <a:gd name="connsiteX50" fmla="*/ 3037852 w 4206923"/>
              <a:gd name="connsiteY50" fmla="*/ 1479432 h 1479432"/>
              <a:gd name="connsiteX51" fmla="*/ 2852814 w 4206923"/>
              <a:gd name="connsiteY51" fmla="*/ 1479432 h 1479432"/>
              <a:gd name="connsiteX52" fmla="*/ 2580482 w 4206923"/>
              <a:gd name="connsiteY52" fmla="*/ 1479432 h 1479432"/>
              <a:gd name="connsiteX53" fmla="*/ 2446414 w 4206923"/>
              <a:gd name="connsiteY53" fmla="*/ 1479432 h 1479432"/>
              <a:gd name="connsiteX54" fmla="*/ 2291630 w 4206923"/>
              <a:gd name="connsiteY54" fmla="*/ 1479432 h 1479432"/>
              <a:gd name="connsiteX55" fmla="*/ 1900647 w 4206923"/>
              <a:gd name="connsiteY55" fmla="*/ 1479432 h 1479432"/>
              <a:gd name="connsiteX56" fmla="*/ 1745864 w 4206923"/>
              <a:gd name="connsiteY56" fmla="*/ 1479432 h 1479432"/>
              <a:gd name="connsiteX57" fmla="*/ 1611796 w 4206923"/>
              <a:gd name="connsiteY57" fmla="*/ 1479432 h 1479432"/>
              <a:gd name="connsiteX58" fmla="*/ 1168160 w 4206923"/>
              <a:gd name="connsiteY58" fmla="*/ 1479432 h 1479432"/>
              <a:gd name="connsiteX59" fmla="*/ 1066030 w 4206923"/>
              <a:gd name="connsiteY59" fmla="*/ 1479432 h 1479432"/>
              <a:gd name="connsiteX60" fmla="*/ 488326 w 4206923"/>
              <a:gd name="connsiteY60" fmla="*/ 1479432 h 1479432"/>
              <a:gd name="connsiteX61" fmla="*/ 357216 w 4206923"/>
              <a:gd name="connsiteY61" fmla="*/ 1404124 h 1479432"/>
              <a:gd name="connsiteX62" fmla="*/ 17299 w 4206923"/>
              <a:gd name="connsiteY62" fmla="*/ 815024 h 1479432"/>
              <a:gd name="connsiteX63" fmla="*/ 17299 w 4206923"/>
              <a:gd name="connsiteY63" fmla="*/ 664408 h 1479432"/>
              <a:gd name="connsiteX64" fmla="*/ 357216 w 4206923"/>
              <a:gd name="connsiteY64" fmla="*/ 75308 h 1479432"/>
              <a:gd name="connsiteX65" fmla="*/ 488326 w 4206923"/>
              <a:gd name="connsiteY65" fmla="*/ 0 h 1479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4206923" h="1479432">
                <a:moveTo>
                  <a:pt x="488326" y="0"/>
                </a:moveTo>
                <a:cubicBezTo>
                  <a:pt x="743264" y="0"/>
                  <a:pt x="902600" y="0"/>
                  <a:pt x="1002185" y="0"/>
                </a:cubicBezTo>
                <a:lnTo>
                  <a:pt x="1066030" y="0"/>
                </a:lnTo>
                <a:lnTo>
                  <a:pt x="1083181" y="0"/>
                </a:lnTo>
                <a:cubicBezTo>
                  <a:pt x="1168160" y="0"/>
                  <a:pt x="1168160" y="0"/>
                  <a:pt x="1168160" y="0"/>
                </a:cubicBezTo>
                <a:lnTo>
                  <a:pt x="1290429" y="0"/>
                </a:lnTo>
                <a:cubicBezTo>
                  <a:pt x="1404288" y="0"/>
                  <a:pt x="1489682" y="0"/>
                  <a:pt x="1553727" y="0"/>
                </a:cubicBezTo>
                <a:lnTo>
                  <a:pt x="1611796" y="0"/>
                </a:lnTo>
                <a:lnTo>
                  <a:pt x="1634674" y="0"/>
                </a:lnTo>
                <a:cubicBezTo>
                  <a:pt x="1745864" y="0"/>
                  <a:pt x="1745864" y="0"/>
                  <a:pt x="1745864" y="0"/>
                </a:cubicBezTo>
                <a:lnTo>
                  <a:pt x="1836195" y="0"/>
                </a:lnTo>
                <a:lnTo>
                  <a:pt x="1900647" y="0"/>
                </a:lnTo>
                <a:lnTo>
                  <a:pt x="1986524" y="0"/>
                </a:lnTo>
                <a:cubicBezTo>
                  <a:pt x="2030111" y="0"/>
                  <a:pt x="2067471" y="0"/>
                  <a:pt x="2099493" y="0"/>
                </a:cubicBezTo>
                <a:lnTo>
                  <a:pt x="2125046" y="0"/>
                </a:lnTo>
                <a:lnTo>
                  <a:pt x="2180440" y="0"/>
                </a:lnTo>
                <a:cubicBezTo>
                  <a:pt x="2291630" y="0"/>
                  <a:pt x="2291630" y="0"/>
                  <a:pt x="2291630" y="0"/>
                </a:cubicBezTo>
                <a:lnTo>
                  <a:pt x="2293677" y="0"/>
                </a:lnTo>
                <a:cubicBezTo>
                  <a:pt x="2329528" y="0"/>
                  <a:pt x="2360897" y="0"/>
                  <a:pt x="2388345" y="0"/>
                </a:cubicBezTo>
                <a:lnTo>
                  <a:pt x="2446414" y="0"/>
                </a:lnTo>
                <a:lnTo>
                  <a:pt x="2459486" y="0"/>
                </a:lnTo>
                <a:cubicBezTo>
                  <a:pt x="2580482" y="0"/>
                  <a:pt x="2580482" y="0"/>
                  <a:pt x="2580482" y="0"/>
                </a:cubicBezTo>
                <a:lnTo>
                  <a:pt x="2670812" y="0"/>
                </a:lnTo>
                <a:cubicBezTo>
                  <a:pt x="2735874" y="0"/>
                  <a:pt x="2791642" y="0"/>
                  <a:pt x="2839443" y="0"/>
                </a:cubicBezTo>
                <a:lnTo>
                  <a:pt x="2852814" y="0"/>
                </a:lnTo>
                <a:lnTo>
                  <a:pt x="2960273" y="0"/>
                </a:lnTo>
                <a:lnTo>
                  <a:pt x="3037852" y="0"/>
                </a:lnTo>
                <a:lnTo>
                  <a:pt x="3041269" y="0"/>
                </a:lnTo>
                <a:lnTo>
                  <a:pt x="3077212" y="0"/>
                </a:lnTo>
                <a:lnTo>
                  <a:pt x="3090397" y="0"/>
                </a:lnTo>
                <a:lnTo>
                  <a:pt x="3115626" y="0"/>
                </a:lnTo>
                <a:lnTo>
                  <a:pt x="3126248" y="0"/>
                </a:lnTo>
                <a:lnTo>
                  <a:pt x="3245843" y="0"/>
                </a:lnTo>
                <a:lnTo>
                  <a:pt x="3262250" y="0"/>
                </a:lnTo>
                <a:lnTo>
                  <a:pt x="3366673" y="0"/>
                </a:lnTo>
                <a:lnTo>
                  <a:pt x="3412579" y="0"/>
                </a:lnTo>
                <a:lnTo>
                  <a:pt x="3447669" y="0"/>
                </a:lnTo>
                <a:lnTo>
                  <a:pt x="3496797" y="0"/>
                </a:lnTo>
                <a:lnTo>
                  <a:pt x="3522026" y="0"/>
                </a:lnTo>
                <a:lnTo>
                  <a:pt x="3525549" y="0"/>
                </a:lnTo>
                <a:lnTo>
                  <a:pt x="3532648" y="0"/>
                </a:lnTo>
                <a:lnTo>
                  <a:pt x="3606496" y="0"/>
                </a:lnTo>
                <a:cubicBezTo>
                  <a:pt x="3717686" y="0"/>
                  <a:pt x="3717686" y="0"/>
                  <a:pt x="3717686" y="0"/>
                </a:cubicBezTo>
                <a:cubicBezTo>
                  <a:pt x="3766245" y="0"/>
                  <a:pt x="3824516" y="34010"/>
                  <a:pt x="3848796" y="75308"/>
                </a:cubicBezTo>
                <a:cubicBezTo>
                  <a:pt x="4188713" y="664408"/>
                  <a:pt x="4188713" y="664408"/>
                  <a:pt x="4188713" y="664408"/>
                </a:cubicBezTo>
                <a:cubicBezTo>
                  <a:pt x="4212993" y="705706"/>
                  <a:pt x="4212993" y="773726"/>
                  <a:pt x="4188713" y="815024"/>
                </a:cubicBezTo>
                <a:cubicBezTo>
                  <a:pt x="3848796" y="1404124"/>
                  <a:pt x="3848796" y="1404124"/>
                  <a:pt x="3848796" y="1404124"/>
                </a:cubicBezTo>
                <a:cubicBezTo>
                  <a:pt x="3824516" y="1445422"/>
                  <a:pt x="3766245" y="1479432"/>
                  <a:pt x="3717686" y="1479432"/>
                </a:cubicBezTo>
                <a:lnTo>
                  <a:pt x="3532648" y="1479432"/>
                </a:lnTo>
                <a:lnTo>
                  <a:pt x="3126248" y="1479432"/>
                </a:lnTo>
                <a:lnTo>
                  <a:pt x="3037852" y="1479432"/>
                </a:lnTo>
                <a:lnTo>
                  <a:pt x="2852814" y="1479432"/>
                </a:lnTo>
                <a:lnTo>
                  <a:pt x="2580482" y="1479432"/>
                </a:lnTo>
                <a:lnTo>
                  <a:pt x="2446414" y="1479432"/>
                </a:lnTo>
                <a:lnTo>
                  <a:pt x="2291630" y="1479432"/>
                </a:lnTo>
                <a:lnTo>
                  <a:pt x="1900647" y="1479432"/>
                </a:lnTo>
                <a:lnTo>
                  <a:pt x="1745864" y="1479432"/>
                </a:lnTo>
                <a:lnTo>
                  <a:pt x="1611796" y="1479432"/>
                </a:lnTo>
                <a:lnTo>
                  <a:pt x="1168160" y="1479432"/>
                </a:lnTo>
                <a:lnTo>
                  <a:pt x="1066030" y="1479432"/>
                </a:lnTo>
                <a:lnTo>
                  <a:pt x="488326" y="1479432"/>
                </a:lnTo>
                <a:cubicBezTo>
                  <a:pt x="440981" y="1479432"/>
                  <a:pt x="381495" y="1445422"/>
                  <a:pt x="357216" y="1404124"/>
                </a:cubicBezTo>
                <a:cubicBezTo>
                  <a:pt x="17299" y="815024"/>
                  <a:pt x="17299" y="815024"/>
                  <a:pt x="17299" y="815024"/>
                </a:cubicBezTo>
                <a:cubicBezTo>
                  <a:pt x="-5767" y="773726"/>
                  <a:pt x="-5767" y="705706"/>
                  <a:pt x="17299" y="664408"/>
                </a:cubicBezTo>
                <a:cubicBezTo>
                  <a:pt x="357216" y="75308"/>
                  <a:pt x="357216" y="75308"/>
                  <a:pt x="357216" y="75308"/>
                </a:cubicBezTo>
                <a:cubicBezTo>
                  <a:pt x="381495" y="34010"/>
                  <a:pt x="440981" y="0"/>
                  <a:pt x="488326" y="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2700000" scaled="1"/>
          </a:gradFill>
          <a:ln w="190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330200" dist="127000" dir="2700000" algn="tl" rotWithShape="0">
              <a:prstClr val="black">
                <a:alpha val="31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>
              <a:ea typeface="微软雅黑"/>
            </a:endParaRPr>
          </a:p>
        </p:txBody>
      </p:sp>
      <p:sp>
        <p:nvSpPr>
          <p:cNvPr id="7" name="TextBox 23"/>
          <p:cNvSpPr>
            <a:spLocks noChangeArrowheads="1"/>
          </p:cNvSpPr>
          <p:nvPr/>
        </p:nvSpPr>
        <p:spPr bwMode="auto">
          <a:xfrm>
            <a:off x="3046168" y="1004770"/>
            <a:ext cx="4918649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 pitchFamily="34" charset="-122"/>
              </a:rPr>
              <a:t>采用</a:t>
            </a:r>
            <a:r>
              <a:rPr lang="en-US" altLang="zh-CN" sz="20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 pitchFamily="34" charset="-122"/>
              </a:rPr>
              <a:t>logback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 pitchFamily="34" charset="-122"/>
              </a:rPr>
              <a:t>日志框架，把非法</a:t>
            </a:r>
            <a:r>
              <a:rPr lang="zh-CN" altLang="en-U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 pitchFamily="34" charset="-122"/>
              </a:rPr>
              <a:t>的访问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 pitchFamily="34" charset="-122"/>
              </a:rPr>
              <a:t>请求记录到日志文件中，为以后恶意应用的检测提供依据</a:t>
            </a:r>
            <a:r>
              <a:rPr lang="zh-CN" altLang="en-U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 pitchFamily="34" charset="-122"/>
              </a:rPr>
              <a:t>。</a:t>
            </a:r>
            <a:r>
              <a:rPr lang="zh-CN" altLang="en-U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。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 pitchFamily="34" charset="-122"/>
            </a:endParaRPr>
          </a:p>
        </p:txBody>
      </p:sp>
      <p:sp>
        <p:nvSpPr>
          <p:cNvPr id="9" name="矩形 20"/>
          <p:cNvSpPr>
            <a:spLocks noChangeArrowheads="1"/>
          </p:cNvSpPr>
          <p:nvPr/>
        </p:nvSpPr>
        <p:spPr bwMode="auto">
          <a:xfrm>
            <a:off x="506894" y="2531538"/>
            <a:ext cx="1858619" cy="627698"/>
          </a:xfrm>
          <a:prstGeom prst="rect">
            <a:avLst/>
          </a:prstGeom>
          <a:gradFill>
            <a:gsLst>
              <a:gs pos="100000">
                <a:schemeClr val="bg1"/>
              </a:gs>
              <a:gs pos="0">
                <a:schemeClr val="bg1">
                  <a:lumMod val="85000"/>
                </a:schemeClr>
              </a:gs>
            </a:gsLst>
            <a:lin ang="2700000" scaled="1"/>
          </a:gradFill>
          <a:ln w="317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254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lvl="0" algn="ctr"/>
            <a:r>
              <a:rPr lang="zh-CN" altLang="en-US" sz="2400" spc="300" noProof="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微软雅黑"/>
                <a:ea typeface="方正正大黑简体" panose="02000000000000000000" pitchFamily="2" charset="-122"/>
              </a:rPr>
              <a:t>内存数据库</a:t>
            </a:r>
            <a:endParaRPr kumimoji="0" lang="zh-CN" altLang="zh-CN" sz="24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0" name="任意多边形 9"/>
          <p:cNvSpPr>
            <a:spLocks/>
          </p:cNvSpPr>
          <p:nvPr/>
        </p:nvSpPr>
        <p:spPr bwMode="auto">
          <a:xfrm>
            <a:off x="2484784" y="2266362"/>
            <a:ext cx="6422269" cy="1261592"/>
          </a:xfrm>
          <a:custGeom>
            <a:avLst/>
            <a:gdLst>
              <a:gd name="connsiteX0" fmla="*/ 488326 w 4206923"/>
              <a:gd name="connsiteY0" fmla="*/ 0 h 1479432"/>
              <a:gd name="connsiteX1" fmla="*/ 1002185 w 4206923"/>
              <a:gd name="connsiteY1" fmla="*/ 0 h 1479432"/>
              <a:gd name="connsiteX2" fmla="*/ 1066030 w 4206923"/>
              <a:gd name="connsiteY2" fmla="*/ 0 h 1479432"/>
              <a:gd name="connsiteX3" fmla="*/ 1083181 w 4206923"/>
              <a:gd name="connsiteY3" fmla="*/ 0 h 1479432"/>
              <a:gd name="connsiteX4" fmla="*/ 1168160 w 4206923"/>
              <a:gd name="connsiteY4" fmla="*/ 0 h 1479432"/>
              <a:gd name="connsiteX5" fmla="*/ 1290429 w 4206923"/>
              <a:gd name="connsiteY5" fmla="*/ 0 h 1479432"/>
              <a:gd name="connsiteX6" fmla="*/ 1553727 w 4206923"/>
              <a:gd name="connsiteY6" fmla="*/ 0 h 1479432"/>
              <a:gd name="connsiteX7" fmla="*/ 1611796 w 4206923"/>
              <a:gd name="connsiteY7" fmla="*/ 0 h 1479432"/>
              <a:gd name="connsiteX8" fmla="*/ 1634674 w 4206923"/>
              <a:gd name="connsiteY8" fmla="*/ 0 h 1479432"/>
              <a:gd name="connsiteX9" fmla="*/ 1745864 w 4206923"/>
              <a:gd name="connsiteY9" fmla="*/ 0 h 1479432"/>
              <a:gd name="connsiteX10" fmla="*/ 1836195 w 4206923"/>
              <a:gd name="connsiteY10" fmla="*/ 0 h 1479432"/>
              <a:gd name="connsiteX11" fmla="*/ 1900647 w 4206923"/>
              <a:gd name="connsiteY11" fmla="*/ 0 h 1479432"/>
              <a:gd name="connsiteX12" fmla="*/ 1986524 w 4206923"/>
              <a:gd name="connsiteY12" fmla="*/ 0 h 1479432"/>
              <a:gd name="connsiteX13" fmla="*/ 2099493 w 4206923"/>
              <a:gd name="connsiteY13" fmla="*/ 0 h 1479432"/>
              <a:gd name="connsiteX14" fmla="*/ 2125046 w 4206923"/>
              <a:gd name="connsiteY14" fmla="*/ 0 h 1479432"/>
              <a:gd name="connsiteX15" fmla="*/ 2180440 w 4206923"/>
              <a:gd name="connsiteY15" fmla="*/ 0 h 1479432"/>
              <a:gd name="connsiteX16" fmla="*/ 2291630 w 4206923"/>
              <a:gd name="connsiteY16" fmla="*/ 0 h 1479432"/>
              <a:gd name="connsiteX17" fmla="*/ 2293677 w 4206923"/>
              <a:gd name="connsiteY17" fmla="*/ 0 h 1479432"/>
              <a:gd name="connsiteX18" fmla="*/ 2388345 w 4206923"/>
              <a:gd name="connsiteY18" fmla="*/ 0 h 1479432"/>
              <a:gd name="connsiteX19" fmla="*/ 2446414 w 4206923"/>
              <a:gd name="connsiteY19" fmla="*/ 0 h 1479432"/>
              <a:gd name="connsiteX20" fmla="*/ 2459486 w 4206923"/>
              <a:gd name="connsiteY20" fmla="*/ 0 h 1479432"/>
              <a:gd name="connsiteX21" fmla="*/ 2580482 w 4206923"/>
              <a:gd name="connsiteY21" fmla="*/ 0 h 1479432"/>
              <a:gd name="connsiteX22" fmla="*/ 2670812 w 4206923"/>
              <a:gd name="connsiteY22" fmla="*/ 0 h 1479432"/>
              <a:gd name="connsiteX23" fmla="*/ 2839443 w 4206923"/>
              <a:gd name="connsiteY23" fmla="*/ 0 h 1479432"/>
              <a:gd name="connsiteX24" fmla="*/ 2852814 w 4206923"/>
              <a:gd name="connsiteY24" fmla="*/ 0 h 1479432"/>
              <a:gd name="connsiteX25" fmla="*/ 2960273 w 4206923"/>
              <a:gd name="connsiteY25" fmla="*/ 0 h 1479432"/>
              <a:gd name="connsiteX26" fmla="*/ 3037852 w 4206923"/>
              <a:gd name="connsiteY26" fmla="*/ 0 h 1479432"/>
              <a:gd name="connsiteX27" fmla="*/ 3041269 w 4206923"/>
              <a:gd name="connsiteY27" fmla="*/ 0 h 1479432"/>
              <a:gd name="connsiteX28" fmla="*/ 3077212 w 4206923"/>
              <a:gd name="connsiteY28" fmla="*/ 0 h 1479432"/>
              <a:gd name="connsiteX29" fmla="*/ 3090397 w 4206923"/>
              <a:gd name="connsiteY29" fmla="*/ 0 h 1479432"/>
              <a:gd name="connsiteX30" fmla="*/ 3115626 w 4206923"/>
              <a:gd name="connsiteY30" fmla="*/ 0 h 1479432"/>
              <a:gd name="connsiteX31" fmla="*/ 3126248 w 4206923"/>
              <a:gd name="connsiteY31" fmla="*/ 0 h 1479432"/>
              <a:gd name="connsiteX32" fmla="*/ 3245843 w 4206923"/>
              <a:gd name="connsiteY32" fmla="*/ 0 h 1479432"/>
              <a:gd name="connsiteX33" fmla="*/ 3262250 w 4206923"/>
              <a:gd name="connsiteY33" fmla="*/ 0 h 1479432"/>
              <a:gd name="connsiteX34" fmla="*/ 3366673 w 4206923"/>
              <a:gd name="connsiteY34" fmla="*/ 0 h 1479432"/>
              <a:gd name="connsiteX35" fmla="*/ 3412579 w 4206923"/>
              <a:gd name="connsiteY35" fmla="*/ 0 h 1479432"/>
              <a:gd name="connsiteX36" fmla="*/ 3447669 w 4206923"/>
              <a:gd name="connsiteY36" fmla="*/ 0 h 1479432"/>
              <a:gd name="connsiteX37" fmla="*/ 3496797 w 4206923"/>
              <a:gd name="connsiteY37" fmla="*/ 0 h 1479432"/>
              <a:gd name="connsiteX38" fmla="*/ 3522026 w 4206923"/>
              <a:gd name="connsiteY38" fmla="*/ 0 h 1479432"/>
              <a:gd name="connsiteX39" fmla="*/ 3525549 w 4206923"/>
              <a:gd name="connsiteY39" fmla="*/ 0 h 1479432"/>
              <a:gd name="connsiteX40" fmla="*/ 3532648 w 4206923"/>
              <a:gd name="connsiteY40" fmla="*/ 0 h 1479432"/>
              <a:gd name="connsiteX41" fmla="*/ 3606496 w 4206923"/>
              <a:gd name="connsiteY41" fmla="*/ 0 h 1479432"/>
              <a:gd name="connsiteX42" fmla="*/ 3717686 w 4206923"/>
              <a:gd name="connsiteY42" fmla="*/ 0 h 1479432"/>
              <a:gd name="connsiteX43" fmla="*/ 3848796 w 4206923"/>
              <a:gd name="connsiteY43" fmla="*/ 75308 h 1479432"/>
              <a:gd name="connsiteX44" fmla="*/ 4188713 w 4206923"/>
              <a:gd name="connsiteY44" fmla="*/ 664408 h 1479432"/>
              <a:gd name="connsiteX45" fmla="*/ 4188713 w 4206923"/>
              <a:gd name="connsiteY45" fmla="*/ 815024 h 1479432"/>
              <a:gd name="connsiteX46" fmla="*/ 3848796 w 4206923"/>
              <a:gd name="connsiteY46" fmla="*/ 1404124 h 1479432"/>
              <a:gd name="connsiteX47" fmla="*/ 3717686 w 4206923"/>
              <a:gd name="connsiteY47" fmla="*/ 1479432 h 1479432"/>
              <a:gd name="connsiteX48" fmla="*/ 3532648 w 4206923"/>
              <a:gd name="connsiteY48" fmla="*/ 1479432 h 1479432"/>
              <a:gd name="connsiteX49" fmla="*/ 3126248 w 4206923"/>
              <a:gd name="connsiteY49" fmla="*/ 1479432 h 1479432"/>
              <a:gd name="connsiteX50" fmla="*/ 3037852 w 4206923"/>
              <a:gd name="connsiteY50" fmla="*/ 1479432 h 1479432"/>
              <a:gd name="connsiteX51" fmla="*/ 2852814 w 4206923"/>
              <a:gd name="connsiteY51" fmla="*/ 1479432 h 1479432"/>
              <a:gd name="connsiteX52" fmla="*/ 2580482 w 4206923"/>
              <a:gd name="connsiteY52" fmla="*/ 1479432 h 1479432"/>
              <a:gd name="connsiteX53" fmla="*/ 2446414 w 4206923"/>
              <a:gd name="connsiteY53" fmla="*/ 1479432 h 1479432"/>
              <a:gd name="connsiteX54" fmla="*/ 2291630 w 4206923"/>
              <a:gd name="connsiteY54" fmla="*/ 1479432 h 1479432"/>
              <a:gd name="connsiteX55" fmla="*/ 1900647 w 4206923"/>
              <a:gd name="connsiteY55" fmla="*/ 1479432 h 1479432"/>
              <a:gd name="connsiteX56" fmla="*/ 1745864 w 4206923"/>
              <a:gd name="connsiteY56" fmla="*/ 1479432 h 1479432"/>
              <a:gd name="connsiteX57" fmla="*/ 1611796 w 4206923"/>
              <a:gd name="connsiteY57" fmla="*/ 1479432 h 1479432"/>
              <a:gd name="connsiteX58" fmla="*/ 1168160 w 4206923"/>
              <a:gd name="connsiteY58" fmla="*/ 1479432 h 1479432"/>
              <a:gd name="connsiteX59" fmla="*/ 1066030 w 4206923"/>
              <a:gd name="connsiteY59" fmla="*/ 1479432 h 1479432"/>
              <a:gd name="connsiteX60" fmla="*/ 488326 w 4206923"/>
              <a:gd name="connsiteY60" fmla="*/ 1479432 h 1479432"/>
              <a:gd name="connsiteX61" fmla="*/ 357216 w 4206923"/>
              <a:gd name="connsiteY61" fmla="*/ 1404124 h 1479432"/>
              <a:gd name="connsiteX62" fmla="*/ 17299 w 4206923"/>
              <a:gd name="connsiteY62" fmla="*/ 815024 h 1479432"/>
              <a:gd name="connsiteX63" fmla="*/ 17299 w 4206923"/>
              <a:gd name="connsiteY63" fmla="*/ 664408 h 1479432"/>
              <a:gd name="connsiteX64" fmla="*/ 357216 w 4206923"/>
              <a:gd name="connsiteY64" fmla="*/ 75308 h 1479432"/>
              <a:gd name="connsiteX65" fmla="*/ 488326 w 4206923"/>
              <a:gd name="connsiteY65" fmla="*/ 0 h 1479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4206923" h="1479432">
                <a:moveTo>
                  <a:pt x="488326" y="0"/>
                </a:moveTo>
                <a:cubicBezTo>
                  <a:pt x="743264" y="0"/>
                  <a:pt x="902600" y="0"/>
                  <a:pt x="1002185" y="0"/>
                </a:cubicBezTo>
                <a:lnTo>
                  <a:pt x="1066030" y="0"/>
                </a:lnTo>
                <a:lnTo>
                  <a:pt x="1083181" y="0"/>
                </a:lnTo>
                <a:cubicBezTo>
                  <a:pt x="1168160" y="0"/>
                  <a:pt x="1168160" y="0"/>
                  <a:pt x="1168160" y="0"/>
                </a:cubicBezTo>
                <a:lnTo>
                  <a:pt x="1290429" y="0"/>
                </a:lnTo>
                <a:cubicBezTo>
                  <a:pt x="1404288" y="0"/>
                  <a:pt x="1489682" y="0"/>
                  <a:pt x="1553727" y="0"/>
                </a:cubicBezTo>
                <a:lnTo>
                  <a:pt x="1611796" y="0"/>
                </a:lnTo>
                <a:lnTo>
                  <a:pt x="1634674" y="0"/>
                </a:lnTo>
                <a:cubicBezTo>
                  <a:pt x="1745864" y="0"/>
                  <a:pt x="1745864" y="0"/>
                  <a:pt x="1745864" y="0"/>
                </a:cubicBezTo>
                <a:lnTo>
                  <a:pt x="1836195" y="0"/>
                </a:lnTo>
                <a:lnTo>
                  <a:pt x="1900647" y="0"/>
                </a:lnTo>
                <a:lnTo>
                  <a:pt x="1986524" y="0"/>
                </a:lnTo>
                <a:cubicBezTo>
                  <a:pt x="2030111" y="0"/>
                  <a:pt x="2067471" y="0"/>
                  <a:pt x="2099493" y="0"/>
                </a:cubicBezTo>
                <a:lnTo>
                  <a:pt x="2125046" y="0"/>
                </a:lnTo>
                <a:lnTo>
                  <a:pt x="2180440" y="0"/>
                </a:lnTo>
                <a:cubicBezTo>
                  <a:pt x="2291630" y="0"/>
                  <a:pt x="2291630" y="0"/>
                  <a:pt x="2291630" y="0"/>
                </a:cubicBezTo>
                <a:lnTo>
                  <a:pt x="2293677" y="0"/>
                </a:lnTo>
                <a:cubicBezTo>
                  <a:pt x="2329528" y="0"/>
                  <a:pt x="2360897" y="0"/>
                  <a:pt x="2388345" y="0"/>
                </a:cubicBezTo>
                <a:lnTo>
                  <a:pt x="2446414" y="0"/>
                </a:lnTo>
                <a:lnTo>
                  <a:pt x="2459486" y="0"/>
                </a:lnTo>
                <a:cubicBezTo>
                  <a:pt x="2580482" y="0"/>
                  <a:pt x="2580482" y="0"/>
                  <a:pt x="2580482" y="0"/>
                </a:cubicBezTo>
                <a:lnTo>
                  <a:pt x="2670812" y="0"/>
                </a:lnTo>
                <a:cubicBezTo>
                  <a:pt x="2735874" y="0"/>
                  <a:pt x="2791642" y="0"/>
                  <a:pt x="2839443" y="0"/>
                </a:cubicBezTo>
                <a:lnTo>
                  <a:pt x="2852814" y="0"/>
                </a:lnTo>
                <a:lnTo>
                  <a:pt x="2960273" y="0"/>
                </a:lnTo>
                <a:lnTo>
                  <a:pt x="3037852" y="0"/>
                </a:lnTo>
                <a:lnTo>
                  <a:pt x="3041269" y="0"/>
                </a:lnTo>
                <a:lnTo>
                  <a:pt x="3077212" y="0"/>
                </a:lnTo>
                <a:lnTo>
                  <a:pt x="3090397" y="0"/>
                </a:lnTo>
                <a:lnTo>
                  <a:pt x="3115626" y="0"/>
                </a:lnTo>
                <a:lnTo>
                  <a:pt x="3126248" y="0"/>
                </a:lnTo>
                <a:lnTo>
                  <a:pt x="3245843" y="0"/>
                </a:lnTo>
                <a:lnTo>
                  <a:pt x="3262250" y="0"/>
                </a:lnTo>
                <a:lnTo>
                  <a:pt x="3366673" y="0"/>
                </a:lnTo>
                <a:lnTo>
                  <a:pt x="3412579" y="0"/>
                </a:lnTo>
                <a:lnTo>
                  <a:pt x="3447669" y="0"/>
                </a:lnTo>
                <a:lnTo>
                  <a:pt x="3496797" y="0"/>
                </a:lnTo>
                <a:lnTo>
                  <a:pt x="3522026" y="0"/>
                </a:lnTo>
                <a:lnTo>
                  <a:pt x="3525549" y="0"/>
                </a:lnTo>
                <a:lnTo>
                  <a:pt x="3532648" y="0"/>
                </a:lnTo>
                <a:lnTo>
                  <a:pt x="3606496" y="0"/>
                </a:lnTo>
                <a:cubicBezTo>
                  <a:pt x="3717686" y="0"/>
                  <a:pt x="3717686" y="0"/>
                  <a:pt x="3717686" y="0"/>
                </a:cubicBezTo>
                <a:cubicBezTo>
                  <a:pt x="3766245" y="0"/>
                  <a:pt x="3824516" y="34010"/>
                  <a:pt x="3848796" y="75308"/>
                </a:cubicBezTo>
                <a:cubicBezTo>
                  <a:pt x="4188713" y="664408"/>
                  <a:pt x="4188713" y="664408"/>
                  <a:pt x="4188713" y="664408"/>
                </a:cubicBezTo>
                <a:cubicBezTo>
                  <a:pt x="4212993" y="705706"/>
                  <a:pt x="4212993" y="773726"/>
                  <a:pt x="4188713" y="815024"/>
                </a:cubicBezTo>
                <a:cubicBezTo>
                  <a:pt x="3848796" y="1404124"/>
                  <a:pt x="3848796" y="1404124"/>
                  <a:pt x="3848796" y="1404124"/>
                </a:cubicBezTo>
                <a:cubicBezTo>
                  <a:pt x="3824516" y="1445422"/>
                  <a:pt x="3766245" y="1479432"/>
                  <a:pt x="3717686" y="1479432"/>
                </a:cubicBezTo>
                <a:lnTo>
                  <a:pt x="3532648" y="1479432"/>
                </a:lnTo>
                <a:lnTo>
                  <a:pt x="3126248" y="1479432"/>
                </a:lnTo>
                <a:lnTo>
                  <a:pt x="3037852" y="1479432"/>
                </a:lnTo>
                <a:lnTo>
                  <a:pt x="2852814" y="1479432"/>
                </a:lnTo>
                <a:lnTo>
                  <a:pt x="2580482" y="1479432"/>
                </a:lnTo>
                <a:lnTo>
                  <a:pt x="2446414" y="1479432"/>
                </a:lnTo>
                <a:lnTo>
                  <a:pt x="2291630" y="1479432"/>
                </a:lnTo>
                <a:lnTo>
                  <a:pt x="1900647" y="1479432"/>
                </a:lnTo>
                <a:lnTo>
                  <a:pt x="1745864" y="1479432"/>
                </a:lnTo>
                <a:lnTo>
                  <a:pt x="1611796" y="1479432"/>
                </a:lnTo>
                <a:lnTo>
                  <a:pt x="1168160" y="1479432"/>
                </a:lnTo>
                <a:lnTo>
                  <a:pt x="1066030" y="1479432"/>
                </a:lnTo>
                <a:lnTo>
                  <a:pt x="488326" y="1479432"/>
                </a:lnTo>
                <a:cubicBezTo>
                  <a:pt x="440981" y="1479432"/>
                  <a:pt x="381495" y="1445422"/>
                  <a:pt x="357216" y="1404124"/>
                </a:cubicBezTo>
                <a:cubicBezTo>
                  <a:pt x="17299" y="815024"/>
                  <a:pt x="17299" y="815024"/>
                  <a:pt x="17299" y="815024"/>
                </a:cubicBezTo>
                <a:cubicBezTo>
                  <a:pt x="-5767" y="773726"/>
                  <a:pt x="-5767" y="705706"/>
                  <a:pt x="17299" y="664408"/>
                </a:cubicBezTo>
                <a:cubicBezTo>
                  <a:pt x="357216" y="75308"/>
                  <a:pt x="357216" y="75308"/>
                  <a:pt x="357216" y="75308"/>
                </a:cubicBezTo>
                <a:cubicBezTo>
                  <a:pt x="381495" y="34010"/>
                  <a:pt x="440981" y="0"/>
                  <a:pt x="488326" y="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2700000" scaled="1"/>
          </a:gradFill>
          <a:ln w="190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330200" dist="127000" dir="2700000" algn="tl" rotWithShape="0">
              <a:prstClr val="black">
                <a:alpha val="31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>
              <a:ea typeface="微软雅黑"/>
            </a:endParaRPr>
          </a:p>
        </p:txBody>
      </p:sp>
      <p:sp>
        <p:nvSpPr>
          <p:cNvPr id="11" name="TextBox 23"/>
          <p:cNvSpPr>
            <a:spLocks noChangeArrowheads="1"/>
          </p:cNvSpPr>
          <p:nvPr/>
        </p:nvSpPr>
        <p:spPr bwMode="auto">
          <a:xfrm>
            <a:off x="3046167" y="2589381"/>
            <a:ext cx="4918649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en-US" altLang="zh-CN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 pitchFamily="34" charset="-122"/>
              </a:rPr>
              <a:t>Floodlight</a:t>
            </a:r>
            <a:r>
              <a:rPr lang="zh-CN" altLang="en-U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 pitchFamily="34" charset="-122"/>
              </a:rPr>
              <a:t>本身具有一个内存数据库，用于存储网络设备和拓扑结构等信息。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 pitchFamily="34" charset="-122"/>
            </a:endParaRPr>
          </a:p>
        </p:txBody>
      </p:sp>
      <p:sp>
        <p:nvSpPr>
          <p:cNvPr id="16" name="矩形 20"/>
          <p:cNvSpPr>
            <a:spLocks noChangeArrowheads="1"/>
          </p:cNvSpPr>
          <p:nvPr/>
        </p:nvSpPr>
        <p:spPr bwMode="auto">
          <a:xfrm>
            <a:off x="503168" y="4215451"/>
            <a:ext cx="1858619" cy="627698"/>
          </a:xfrm>
          <a:prstGeom prst="rect">
            <a:avLst/>
          </a:prstGeom>
          <a:gradFill>
            <a:gsLst>
              <a:gs pos="100000">
                <a:schemeClr val="bg1"/>
              </a:gs>
              <a:gs pos="0">
                <a:schemeClr val="bg1">
                  <a:lumMod val="85000"/>
                </a:schemeClr>
              </a:gs>
            </a:gsLst>
            <a:lin ang="2700000" scaled="1"/>
          </a:gradFill>
          <a:ln w="317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254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lvl="0" algn="ctr"/>
            <a:r>
              <a:rPr lang="zh-CN" altLang="en-US" sz="2400" spc="300" noProof="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/>
                <a:ea typeface="方正正大黑简体" panose="02000000000000000000" pitchFamily="2" charset="-122"/>
              </a:rPr>
              <a:t>前端页面</a:t>
            </a:r>
            <a:endParaRPr kumimoji="0" lang="zh-CN" altLang="zh-CN" sz="24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8" name="任意多边形 17"/>
          <p:cNvSpPr>
            <a:spLocks/>
          </p:cNvSpPr>
          <p:nvPr/>
        </p:nvSpPr>
        <p:spPr bwMode="auto">
          <a:xfrm>
            <a:off x="2484784" y="3876407"/>
            <a:ext cx="6579703" cy="1261592"/>
          </a:xfrm>
          <a:custGeom>
            <a:avLst/>
            <a:gdLst>
              <a:gd name="connsiteX0" fmla="*/ 488326 w 4206923"/>
              <a:gd name="connsiteY0" fmla="*/ 0 h 1479432"/>
              <a:gd name="connsiteX1" fmla="*/ 1002185 w 4206923"/>
              <a:gd name="connsiteY1" fmla="*/ 0 h 1479432"/>
              <a:gd name="connsiteX2" fmla="*/ 1066030 w 4206923"/>
              <a:gd name="connsiteY2" fmla="*/ 0 h 1479432"/>
              <a:gd name="connsiteX3" fmla="*/ 1083181 w 4206923"/>
              <a:gd name="connsiteY3" fmla="*/ 0 h 1479432"/>
              <a:gd name="connsiteX4" fmla="*/ 1168160 w 4206923"/>
              <a:gd name="connsiteY4" fmla="*/ 0 h 1479432"/>
              <a:gd name="connsiteX5" fmla="*/ 1290429 w 4206923"/>
              <a:gd name="connsiteY5" fmla="*/ 0 h 1479432"/>
              <a:gd name="connsiteX6" fmla="*/ 1553727 w 4206923"/>
              <a:gd name="connsiteY6" fmla="*/ 0 h 1479432"/>
              <a:gd name="connsiteX7" fmla="*/ 1611796 w 4206923"/>
              <a:gd name="connsiteY7" fmla="*/ 0 h 1479432"/>
              <a:gd name="connsiteX8" fmla="*/ 1634674 w 4206923"/>
              <a:gd name="connsiteY8" fmla="*/ 0 h 1479432"/>
              <a:gd name="connsiteX9" fmla="*/ 1745864 w 4206923"/>
              <a:gd name="connsiteY9" fmla="*/ 0 h 1479432"/>
              <a:gd name="connsiteX10" fmla="*/ 1836195 w 4206923"/>
              <a:gd name="connsiteY10" fmla="*/ 0 h 1479432"/>
              <a:gd name="connsiteX11" fmla="*/ 1900647 w 4206923"/>
              <a:gd name="connsiteY11" fmla="*/ 0 h 1479432"/>
              <a:gd name="connsiteX12" fmla="*/ 1986524 w 4206923"/>
              <a:gd name="connsiteY12" fmla="*/ 0 h 1479432"/>
              <a:gd name="connsiteX13" fmla="*/ 2099493 w 4206923"/>
              <a:gd name="connsiteY13" fmla="*/ 0 h 1479432"/>
              <a:gd name="connsiteX14" fmla="*/ 2125046 w 4206923"/>
              <a:gd name="connsiteY14" fmla="*/ 0 h 1479432"/>
              <a:gd name="connsiteX15" fmla="*/ 2180440 w 4206923"/>
              <a:gd name="connsiteY15" fmla="*/ 0 h 1479432"/>
              <a:gd name="connsiteX16" fmla="*/ 2291630 w 4206923"/>
              <a:gd name="connsiteY16" fmla="*/ 0 h 1479432"/>
              <a:gd name="connsiteX17" fmla="*/ 2293677 w 4206923"/>
              <a:gd name="connsiteY17" fmla="*/ 0 h 1479432"/>
              <a:gd name="connsiteX18" fmla="*/ 2388345 w 4206923"/>
              <a:gd name="connsiteY18" fmla="*/ 0 h 1479432"/>
              <a:gd name="connsiteX19" fmla="*/ 2446414 w 4206923"/>
              <a:gd name="connsiteY19" fmla="*/ 0 h 1479432"/>
              <a:gd name="connsiteX20" fmla="*/ 2459486 w 4206923"/>
              <a:gd name="connsiteY20" fmla="*/ 0 h 1479432"/>
              <a:gd name="connsiteX21" fmla="*/ 2580482 w 4206923"/>
              <a:gd name="connsiteY21" fmla="*/ 0 h 1479432"/>
              <a:gd name="connsiteX22" fmla="*/ 2670812 w 4206923"/>
              <a:gd name="connsiteY22" fmla="*/ 0 h 1479432"/>
              <a:gd name="connsiteX23" fmla="*/ 2839443 w 4206923"/>
              <a:gd name="connsiteY23" fmla="*/ 0 h 1479432"/>
              <a:gd name="connsiteX24" fmla="*/ 2852814 w 4206923"/>
              <a:gd name="connsiteY24" fmla="*/ 0 h 1479432"/>
              <a:gd name="connsiteX25" fmla="*/ 2960273 w 4206923"/>
              <a:gd name="connsiteY25" fmla="*/ 0 h 1479432"/>
              <a:gd name="connsiteX26" fmla="*/ 3037852 w 4206923"/>
              <a:gd name="connsiteY26" fmla="*/ 0 h 1479432"/>
              <a:gd name="connsiteX27" fmla="*/ 3041269 w 4206923"/>
              <a:gd name="connsiteY27" fmla="*/ 0 h 1479432"/>
              <a:gd name="connsiteX28" fmla="*/ 3077212 w 4206923"/>
              <a:gd name="connsiteY28" fmla="*/ 0 h 1479432"/>
              <a:gd name="connsiteX29" fmla="*/ 3090397 w 4206923"/>
              <a:gd name="connsiteY29" fmla="*/ 0 h 1479432"/>
              <a:gd name="connsiteX30" fmla="*/ 3115626 w 4206923"/>
              <a:gd name="connsiteY30" fmla="*/ 0 h 1479432"/>
              <a:gd name="connsiteX31" fmla="*/ 3126248 w 4206923"/>
              <a:gd name="connsiteY31" fmla="*/ 0 h 1479432"/>
              <a:gd name="connsiteX32" fmla="*/ 3245843 w 4206923"/>
              <a:gd name="connsiteY32" fmla="*/ 0 h 1479432"/>
              <a:gd name="connsiteX33" fmla="*/ 3262250 w 4206923"/>
              <a:gd name="connsiteY33" fmla="*/ 0 h 1479432"/>
              <a:gd name="connsiteX34" fmla="*/ 3366673 w 4206923"/>
              <a:gd name="connsiteY34" fmla="*/ 0 h 1479432"/>
              <a:gd name="connsiteX35" fmla="*/ 3412579 w 4206923"/>
              <a:gd name="connsiteY35" fmla="*/ 0 h 1479432"/>
              <a:gd name="connsiteX36" fmla="*/ 3447669 w 4206923"/>
              <a:gd name="connsiteY36" fmla="*/ 0 h 1479432"/>
              <a:gd name="connsiteX37" fmla="*/ 3496797 w 4206923"/>
              <a:gd name="connsiteY37" fmla="*/ 0 h 1479432"/>
              <a:gd name="connsiteX38" fmla="*/ 3522026 w 4206923"/>
              <a:gd name="connsiteY38" fmla="*/ 0 h 1479432"/>
              <a:gd name="connsiteX39" fmla="*/ 3525549 w 4206923"/>
              <a:gd name="connsiteY39" fmla="*/ 0 h 1479432"/>
              <a:gd name="connsiteX40" fmla="*/ 3532648 w 4206923"/>
              <a:gd name="connsiteY40" fmla="*/ 0 h 1479432"/>
              <a:gd name="connsiteX41" fmla="*/ 3606496 w 4206923"/>
              <a:gd name="connsiteY41" fmla="*/ 0 h 1479432"/>
              <a:gd name="connsiteX42" fmla="*/ 3717686 w 4206923"/>
              <a:gd name="connsiteY42" fmla="*/ 0 h 1479432"/>
              <a:gd name="connsiteX43" fmla="*/ 3848796 w 4206923"/>
              <a:gd name="connsiteY43" fmla="*/ 75308 h 1479432"/>
              <a:gd name="connsiteX44" fmla="*/ 4188713 w 4206923"/>
              <a:gd name="connsiteY44" fmla="*/ 664408 h 1479432"/>
              <a:gd name="connsiteX45" fmla="*/ 4188713 w 4206923"/>
              <a:gd name="connsiteY45" fmla="*/ 815024 h 1479432"/>
              <a:gd name="connsiteX46" fmla="*/ 3848796 w 4206923"/>
              <a:gd name="connsiteY46" fmla="*/ 1404124 h 1479432"/>
              <a:gd name="connsiteX47" fmla="*/ 3717686 w 4206923"/>
              <a:gd name="connsiteY47" fmla="*/ 1479432 h 1479432"/>
              <a:gd name="connsiteX48" fmla="*/ 3532648 w 4206923"/>
              <a:gd name="connsiteY48" fmla="*/ 1479432 h 1479432"/>
              <a:gd name="connsiteX49" fmla="*/ 3126248 w 4206923"/>
              <a:gd name="connsiteY49" fmla="*/ 1479432 h 1479432"/>
              <a:gd name="connsiteX50" fmla="*/ 3037852 w 4206923"/>
              <a:gd name="connsiteY50" fmla="*/ 1479432 h 1479432"/>
              <a:gd name="connsiteX51" fmla="*/ 2852814 w 4206923"/>
              <a:gd name="connsiteY51" fmla="*/ 1479432 h 1479432"/>
              <a:gd name="connsiteX52" fmla="*/ 2580482 w 4206923"/>
              <a:gd name="connsiteY52" fmla="*/ 1479432 h 1479432"/>
              <a:gd name="connsiteX53" fmla="*/ 2446414 w 4206923"/>
              <a:gd name="connsiteY53" fmla="*/ 1479432 h 1479432"/>
              <a:gd name="connsiteX54" fmla="*/ 2291630 w 4206923"/>
              <a:gd name="connsiteY54" fmla="*/ 1479432 h 1479432"/>
              <a:gd name="connsiteX55" fmla="*/ 1900647 w 4206923"/>
              <a:gd name="connsiteY55" fmla="*/ 1479432 h 1479432"/>
              <a:gd name="connsiteX56" fmla="*/ 1745864 w 4206923"/>
              <a:gd name="connsiteY56" fmla="*/ 1479432 h 1479432"/>
              <a:gd name="connsiteX57" fmla="*/ 1611796 w 4206923"/>
              <a:gd name="connsiteY57" fmla="*/ 1479432 h 1479432"/>
              <a:gd name="connsiteX58" fmla="*/ 1168160 w 4206923"/>
              <a:gd name="connsiteY58" fmla="*/ 1479432 h 1479432"/>
              <a:gd name="connsiteX59" fmla="*/ 1066030 w 4206923"/>
              <a:gd name="connsiteY59" fmla="*/ 1479432 h 1479432"/>
              <a:gd name="connsiteX60" fmla="*/ 488326 w 4206923"/>
              <a:gd name="connsiteY60" fmla="*/ 1479432 h 1479432"/>
              <a:gd name="connsiteX61" fmla="*/ 357216 w 4206923"/>
              <a:gd name="connsiteY61" fmla="*/ 1404124 h 1479432"/>
              <a:gd name="connsiteX62" fmla="*/ 17299 w 4206923"/>
              <a:gd name="connsiteY62" fmla="*/ 815024 h 1479432"/>
              <a:gd name="connsiteX63" fmla="*/ 17299 w 4206923"/>
              <a:gd name="connsiteY63" fmla="*/ 664408 h 1479432"/>
              <a:gd name="connsiteX64" fmla="*/ 357216 w 4206923"/>
              <a:gd name="connsiteY64" fmla="*/ 75308 h 1479432"/>
              <a:gd name="connsiteX65" fmla="*/ 488326 w 4206923"/>
              <a:gd name="connsiteY65" fmla="*/ 0 h 1479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4206923" h="1479432">
                <a:moveTo>
                  <a:pt x="488326" y="0"/>
                </a:moveTo>
                <a:cubicBezTo>
                  <a:pt x="743264" y="0"/>
                  <a:pt x="902600" y="0"/>
                  <a:pt x="1002185" y="0"/>
                </a:cubicBezTo>
                <a:lnTo>
                  <a:pt x="1066030" y="0"/>
                </a:lnTo>
                <a:lnTo>
                  <a:pt x="1083181" y="0"/>
                </a:lnTo>
                <a:cubicBezTo>
                  <a:pt x="1168160" y="0"/>
                  <a:pt x="1168160" y="0"/>
                  <a:pt x="1168160" y="0"/>
                </a:cubicBezTo>
                <a:lnTo>
                  <a:pt x="1290429" y="0"/>
                </a:lnTo>
                <a:cubicBezTo>
                  <a:pt x="1404288" y="0"/>
                  <a:pt x="1489682" y="0"/>
                  <a:pt x="1553727" y="0"/>
                </a:cubicBezTo>
                <a:lnTo>
                  <a:pt x="1611796" y="0"/>
                </a:lnTo>
                <a:lnTo>
                  <a:pt x="1634674" y="0"/>
                </a:lnTo>
                <a:cubicBezTo>
                  <a:pt x="1745864" y="0"/>
                  <a:pt x="1745864" y="0"/>
                  <a:pt x="1745864" y="0"/>
                </a:cubicBezTo>
                <a:lnTo>
                  <a:pt x="1836195" y="0"/>
                </a:lnTo>
                <a:lnTo>
                  <a:pt x="1900647" y="0"/>
                </a:lnTo>
                <a:lnTo>
                  <a:pt x="1986524" y="0"/>
                </a:lnTo>
                <a:cubicBezTo>
                  <a:pt x="2030111" y="0"/>
                  <a:pt x="2067471" y="0"/>
                  <a:pt x="2099493" y="0"/>
                </a:cubicBezTo>
                <a:lnTo>
                  <a:pt x="2125046" y="0"/>
                </a:lnTo>
                <a:lnTo>
                  <a:pt x="2180440" y="0"/>
                </a:lnTo>
                <a:cubicBezTo>
                  <a:pt x="2291630" y="0"/>
                  <a:pt x="2291630" y="0"/>
                  <a:pt x="2291630" y="0"/>
                </a:cubicBezTo>
                <a:lnTo>
                  <a:pt x="2293677" y="0"/>
                </a:lnTo>
                <a:cubicBezTo>
                  <a:pt x="2329528" y="0"/>
                  <a:pt x="2360897" y="0"/>
                  <a:pt x="2388345" y="0"/>
                </a:cubicBezTo>
                <a:lnTo>
                  <a:pt x="2446414" y="0"/>
                </a:lnTo>
                <a:lnTo>
                  <a:pt x="2459486" y="0"/>
                </a:lnTo>
                <a:cubicBezTo>
                  <a:pt x="2580482" y="0"/>
                  <a:pt x="2580482" y="0"/>
                  <a:pt x="2580482" y="0"/>
                </a:cubicBezTo>
                <a:lnTo>
                  <a:pt x="2670812" y="0"/>
                </a:lnTo>
                <a:cubicBezTo>
                  <a:pt x="2735874" y="0"/>
                  <a:pt x="2791642" y="0"/>
                  <a:pt x="2839443" y="0"/>
                </a:cubicBezTo>
                <a:lnTo>
                  <a:pt x="2852814" y="0"/>
                </a:lnTo>
                <a:lnTo>
                  <a:pt x="2960273" y="0"/>
                </a:lnTo>
                <a:lnTo>
                  <a:pt x="3037852" y="0"/>
                </a:lnTo>
                <a:lnTo>
                  <a:pt x="3041269" y="0"/>
                </a:lnTo>
                <a:lnTo>
                  <a:pt x="3077212" y="0"/>
                </a:lnTo>
                <a:lnTo>
                  <a:pt x="3090397" y="0"/>
                </a:lnTo>
                <a:lnTo>
                  <a:pt x="3115626" y="0"/>
                </a:lnTo>
                <a:lnTo>
                  <a:pt x="3126248" y="0"/>
                </a:lnTo>
                <a:lnTo>
                  <a:pt x="3245843" y="0"/>
                </a:lnTo>
                <a:lnTo>
                  <a:pt x="3262250" y="0"/>
                </a:lnTo>
                <a:lnTo>
                  <a:pt x="3366673" y="0"/>
                </a:lnTo>
                <a:lnTo>
                  <a:pt x="3412579" y="0"/>
                </a:lnTo>
                <a:lnTo>
                  <a:pt x="3447669" y="0"/>
                </a:lnTo>
                <a:lnTo>
                  <a:pt x="3496797" y="0"/>
                </a:lnTo>
                <a:lnTo>
                  <a:pt x="3522026" y="0"/>
                </a:lnTo>
                <a:lnTo>
                  <a:pt x="3525549" y="0"/>
                </a:lnTo>
                <a:lnTo>
                  <a:pt x="3532648" y="0"/>
                </a:lnTo>
                <a:lnTo>
                  <a:pt x="3606496" y="0"/>
                </a:lnTo>
                <a:cubicBezTo>
                  <a:pt x="3717686" y="0"/>
                  <a:pt x="3717686" y="0"/>
                  <a:pt x="3717686" y="0"/>
                </a:cubicBezTo>
                <a:cubicBezTo>
                  <a:pt x="3766245" y="0"/>
                  <a:pt x="3824516" y="34010"/>
                  <a:pt x="3848796" y="75308"/>
                </a:cubicBezTo>
                <a:cubicBezTo>
                  <a:pt x="4188713" y="664408"/>
                  <a:pt x="4188713" y="664408"/>
                  <a:pt x="4188713" y="664408"/>
                </a:cubicBezTo>
                <a:cubicBezTo>
                  <a:pt x="4212993" y="705706"/>
                  <a:pt x="4212993" y="773726"/>
                  <a:pt x="4188713" y="815024"/>
                </a:cubicBezTo>
                <a:cubicBezTo>
                  <a:pt x="3848796" y="1404124"/>
                  <a:pt x="3848796" y="1404124"/>
                  <a:pt x="3848796" y="1404124"/>
                </a:cubicBezTo>
                <a:cubicBezTo>
                  <a:pt x="3824516" y="1445422"/>
                  <a:pt x="3766245" y="1479432"/>
                  <a:pt x="3717686" y="1479432"/>
                </a:cubicBezTo>
                <a:lnTo>
                  <a:pt x="3532648" y="1479432"/>
                </a:lnTo>
                <a:lnTo>
                  <a:pt x="3126248" y="1479432"/>
                </a:lnTo>
                <a:lnTo>
                  <a:pt x="3037852" y="1479432"/>
                </a:lnTo>
                <a:lnTo>
                  <a:pt x="2852814" y="1479432"/>
                </a:lnTo>
                <a:lnTo>
                  <a:pt x="2580482" y="1479432"/>
                </a:lnTo>
                <a:lnTo>
                  <a:pt x="2446414" y="1479432"/>
                </a:lnTo>
                <a:lnTo>
                  <a:pt x="2291630" y="1479432"/>
                </a:lnTo>
                <a:lnTo>
                  <a:pt x="1900647" y="1479432"/>
                </a:lnTo>
                <a:lnTo>
                  <a:pt x="1745864" y="1479432"/>
                </a:lnTo>
                <a:lnTo>
                  <a:pt x="1611796" y="1479432"/>
                </a:lnTo>
                <a:lnTo>
                  <a:pt x="1168160" y="1479432"/>
                </a:lnTo>
                <a:lnTo>
                  <a:pt x="1066030" y="1479432"/>
                </a:lnTo>
                <a:lnTo>
                  <a:pt x="488326" y="1479432"/>
                </a:lnTo>
                <a:cubicBezTo>
                  <a:pt x="440981" y="1479432"/>
                  <a:pt x="381495" y="1445422"/>
                  <a:pt x="357216" y="1404124"/>
                </a:cubicBezTo>
                <a:cubicBezTo>
                  <a:pt x="17299" y="815024"/>
                  <a:pt x="17299" y="815024"/>
                  <a:pt x="17299" y="815024"/>
                </a:cubicBezTo>
                <a:cubicBezTo>
                  <a:pt x="-5767" y="773726"/>
                  <a:pt x="-5767" y="705706"/>
                  <a:pt x="17299" y="664408"/>
                </a:cubicBezTo>
                <a:cubicBezTo>
                  <a:pt x="357216" y="75308"/>
                  <a:pt x="357216" y="75308"/>
                  <a:pt x="357216" y="75308"/>
                </a:cubicBezTo>
                <a:cubicBezTo>
                  <a:pt x="381495" y="34010"/>
                  <a:pt x="440981" y="0"/>
                  <a:pt x="488326" y="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2700000" scaled="1"/>
          </a:gradFill>
          <a:ln w="190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330200" dist="127000" dir="2700000" algn="tl" rotWithShape="0">
              <a:prstClr val="black">
                <a:alpha val="31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>
              <a:ea typeface="微软雅黑"/>
            </a:endParaRPr>
          </a:p>
        </p:txBody>
      </p:sp>
      <p:sp>
        <p:nvSpPr>
          <p:cNvPr id="19" name="TextBox 23"/>
          <p:cNvSpPr>
            <a:spLocks noChangeArrowheads="1"/>
          </p:cNvSpPr>
          <p:nvPr/>
        </p:nvSpPr>
        <p:spPr bwMode="auto">
          <a:xfrm>
            <a:off x="2898957" y="4229862"/>
            <a:ext cx="5888826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altLang="en-U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 pitchFamily="34" charset="-122"/>
              </a:rPr>
              <a:t>身份信息管理｜权限信息管理｜访问控制策略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 pitchFamily="34" charset="-122"/>
              </a:rPr>
              <a:t>设置</a:t>
            </a:r>
            <a:r>
              <a:rPr lang="zh-CN" altLang="en-U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 pitchFamily="34" charset="-122"/>
              </a:rPr>
              <a:t>｜</a:t>
            </a:r>
            <a:endParaRPr lang="en-US" altLang="zh-CN" sz="2000" b="1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 pitchFamily="34" charset="-122"/>
            </a:endParaRPr>
          </a:p>
          <a:p>
            <a:r>
              <a:rPr lang="zh-CN" altLang="en-U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 pitchFamily="34" charset="-122"/>
              </a:rPr>
              <a:t>网络视图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26480730"/>
      </p:ext>
    </p:extLst>
  </p:cSld>
  <p:clrMapOvr>
    <a:masterClrMapping/>
  </p:clrMapOvr>
  <p:transition spd="slow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35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3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850"/>
                            </p:stCondLst>
                            <p:childTnLst>
                              <p:par>
                                <p:cTn id="22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3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5" dur="3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35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6" dur="3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850"/>
                            </p:stCondLst>
                            <p:childTnLst>
                              <p:par>
                                <p:cTn id="38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35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1" dur="3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35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2" dur="3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850"/>
                            </p:stCondLst>
                            <p:childTnLst>
                              <p:par>
                                <p:cTn id="54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35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57" dur="3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24" grpId="0" animBg="1"/>
      <p:bldP spid="6" grpId="0" animBg="1"/>
      <p:bldP spid="7" grpId="0"/>
      <p:bldP spid="9" grpId="0" animBg="1"/>
      <p:bldP spid="10" grpId="0" animBg="1"/>
      <p:bldP spid="11" grpId="0"/>
      <p:bldP spid="16" grpId="0" animBg="1"/>
      <p:bldP spid="18" grpId="0" animBg="1"/>
      <p:bldP spid="1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/>
          <p:cNvSpPr txBox="1"/>
          <p:nvPr/>
        </p:nvSpPr>
        <p:spPr>
          <a:xfrm>
            <a:off x="3325810" y="128033"/>
            <a:ext cx="25699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spc="300" noProof="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相关成果展示</a:t>
            </a:r>
            <a:endParaRPr kumimoji="0" lang="zh-CN" altLang="en-US" sz="2800" b="0" i="0" u="none" strike="noStrike" kern="1200" cap="none" spc="300" normalizeH="0" baseline="0" noProof="0" dirty="0" smtClean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方正正大黑简体" panose="02000000000000000000" pitchFamily="2" charset="-122"/>
              <a:ea typeface="方正正大黑简体" panose="02000000000000000000" pitchFamily="2" charset="-122"/>
              <a:cs typeface="+mn-cs"/>
            </a:endParaRPr>
          </a:p>
        </p:txBody>
      </p:sp>
      <p:sp>
        <p:nvSpPr>
          <p:cNvPr id="24" name="矩形 20"/>
          <p:cNvSpPr>
            <a:spLocks noChangeArrowheads="1"/>
          </p:cNvSpPr>
          <p:nvPr/>
        </p:nvSpPr>
        <p:spPr bwMode="auto">
          <a:xfrm>
            <a:off x="620192" y="846664"/>
            <a:ext cx="3405156" cy="627698"/>
          </a:xfrm>
          <a:prstGeom prst="rect">
            <a:avLst/>
          </a:prstGeom>
          <a:gradFill>
            <a:gsLst>
              <a:gs pos="100000">
                <a:schemeClr val="bg1"/>
              </a:gs>
              <a:gs pos="0">
                <a:schemeClr val="bg1">
                  <a:lumMod val="85000"/>
                </a:schemeClr>
              </a:gs>
            </a:gsLst>
            <a:lin ang="2700000" scaled="1"/>
          </a:gradFill>
          <a:ln w="317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254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微软雅黑"/>
                <a:ea typeface="微软雅黑"/>
              </a:rPr>
              <a:t>前端页面：管理员登陆</a:t>
            </a:r>
            <a:endParaRPr kumimoji="0" lang="zh-CN" altLang="zh-CN" sz="24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6663" y="1669773"/>
            <a:ext cx="5486400" cy="3379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179977"/>
      </p:ext>
    </p:extLst>
  </p:cSld>
  <p:clrMapOvr>
    <a:masterClrMapping/>
  </p:clrMapOvr>
  <p:transition spd="slow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2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/>
          <p:cNvSpPr txBox="1"/>
          <p:nvPr/>
        </p:nvSpPr>
        <p:spPr>
          <a:xfrm>
            <a:off x="3325810" y="128033"/>
            <a:ext cx="25699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spc="300" noProof="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相关成果展示</a:t>
            </a:r>
            <a:endParaRPr kumimoji="0" lang="zh-CN" altLang="en-US" sz="2800" b="0" i="0" u="none" strike="noStrike" kern="1200" cap="none" spc="300" normalizeH="0" baseline="0" noProof="0" dirty="0" smtClean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方正正大黑简体" panose="02000000000000000000" pitchFamily="2" charset="-122"/>
              <a:ea typeface="方正正大黑简体" panose="02000000000000000000" pitchFamily="2" charset="-122"/>
              <a:cs typeface="+mn-cs"/>
            </a:endParaRPr>
          </a:p>
        </p:txBody>
      </p:sp>
      <p:sp>
        <p:nvSpPr>
          <p:cNvPr id="24" name="矩形 20"/>
          <p:cNvSpPr>
            <a:spLocks noChangeArrowheads="1"/>
          </p:cNvSpPr>
          <p:nvPr/>
        </p:nvSpPr>
        <p:spPr bwMode="auto">
          <a:xfrm>
            <a:off x="620191" y="846664"/>
            <a:ext cx="3683451" cy="627698"/>
          </a:xfrm>
          <a:prstGeom prst="rect">
            <a:avLst/>
          </a:prstGeom>
          <a:gradFill>
            <a:gsLst>
              <a:gs pos="100000">
                <a:schemeClr val="bg1"/>
              </a:gs>
              <a:gs pos="0">
                <a:schemeClr val="bg1">
                  <a:lumMod val="85000"/>
                </a:schemeClr>
              </a:gs>
            </a:gsLst>
            <a:lin ang="2700000" scaled="1"/>
          </a:gradFill>
          <a:ln w="317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254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微软雅黑"/>
                <a:ea typeface="微软雅黑"/>
              </a:rPr>
              <a:t>前端页面：身份信息管理</a:t>
            </a:r>
            <a:endParaRPr kumimoji="0" lang="zh-CN" altLang="zh-CN" sz="24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762" y="1676402"/>
            <a:ext cx="7633253" cy="3249251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762" y="1692325"/>
            <a:ext cx="7768435" cy="3100166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191" y="1696586"/>
            <a:ext cx="8148736" cy="3208881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191" y="1686493"/>
            <a:ext cx="7867827" cy="3229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071464"/>
      </p:ext>
    </p:extLst>
  </p:cSld>
  <p:clrMapOvr>
    <a:masterClrMapping/>
  </p:clrMapOvr>
  <p:transition spd="slow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2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/>
          <p:cNvSpPr txBox="1"/>
          <p:nvPr/>
        </p:nvSpPr>
        <p:spPr>
          <a:xfrm>
            <a:off x="3325810" y="128033"/>
            <a:ext cx="25699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spc="300" noProof="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相关成果展示</a:t>
            </a:r>
            <a:endParaRPr kumimoji="0" lang="zh-CN" altLang="en-US" sz="2800" b="0" i="0" u="none" strike="noStrike" kern="1200" cap="none" spc="300" normalizeH="0" baseline="0" noProof="0" dirty="0" smtClean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方正正大黑简体" panose="02000000000000000000" pitchFamily="2" charset="-122"/>
              <a:ea typeface="方正正大黑简体" panose="02000000000000000000" pitchFamily="2" charset="-122"/>
              <a:cs typeface="+mn-cs"/>
            </a:endParaRPr>
          </a:p>
        </p:txBody>
      </p:sp>
      <p:sp>
        <p:nvSpPr>
          <p:cNvPr id="24" name="矩形 20"/>
          <p:cNvSpPr>
            <a:spLocks noChangeArrowheads="1"/>
          </p:cNvSpPr>
          <p:nvPr/>
        </p:nvSpPr>
        <p:spPr bwMode="auto">
          <a:xfrm>
            <a:off x="620191" y="846664"/>
            <a:ext cx="3713269" cy="627698"/>
          </a:xfrm>
          <a:prstGeom prst="rect">
            <a:avLst/>
          </a:prstGeom>
          <a:gradFill>
            <a:gsLst>
              <a:gs pos="100000">
                <a:schemeClr val="bg1"/>
              </a:gs>
              <a:gs pos="0">
                <a:schemeClr val="bg1">
                  <a:lumMod val="85000"/>
                </a:schemeClr>
              </a:gs>
            </a:gsLst>
            <a:lin ang="2700000" scaled="1"/>
          </a:gradFill>
          <a:ln w="317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254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微软雅黑"/>
                <a:ea typeface="微软雅黑"/>
              </a:rPr>
              <a:t>前端页面：权限信息管理</a:t>
            </a:r>
            <a:endParaRPr kumimoji="0" lang="zh-CN" altLang="zh-CN" sz="24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191" y="1667908"/>
            <a:ext cx="7653130" cy="332961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192" y="1688360"/>
            <a:ext cx="7653130" cy="332961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190" y="1708811"/>
            <a:ext cx="7653131" cy="3329612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190" y="1667908"/>
            <a:ext cx="7653131" cy="3325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253311"/>
      </p:ext>
    </p:extLst>
  </p:cSld>
  <p:clrMapOvr>
    <a:masterClrMapping/>
  </p:clrMapOvr>
  <p:transition spd="slow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2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/>
          <p:cNvSpPr txBox="1"/>
          <p:nvPr/>
        </p:nvSpPr>
        <p:spPr>
          <a:xfrm>
            <a:off x="3325810" y="128033"/>
            <a:ext cx="25699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spc="300" noProof="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相关成果展示</a:t>
            </a:r>
            <a:endParaRPr kumimoji="0" lang="zh-CN" altLang="en-US" sz="2800" b="0" i="0" u="none" strike="noStrike" kern="1200" cap="none" spc="300" normalizeH="0" baseline="0" noProof="0" dirty="0" smtClean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方正正大黑简体" panose="02000000000000000000" pitchFamily="2" charset="-122"/>
              <a:ea typeface="方正正大黑简体" panose="02000000000000000000" pitchFamily="2" charset="-122"/>
              <a:cs typeface="+mn-cs"/>
            </a:endParaRPr>
          </a:p>
        </p:txBody>
      </p:sp>
      <p:sp>
        <p:nvSpPr>
          <p:cNvPr id="24" name="矩形 20"/>
          <p:cNvSpPr>
            <a:spLocks noChangeArrowheads="1"/>
          </p:cNvSpPr>
          <p:nvPr/>
        </p:nvSpPr>
        <p:spPr bwMode="auto">
          <a:xfrm>
            <a:off x="580434" y="846664"/>
            <a:ext cx="5502313" cy="627698"/>
          </a:xfrm>
          <a:prstGeom prst="rect">
            <a:avLst/>
          </a:prstGeom>
          <a:gradFill>
            <a:gsLst>
              <a:gs pos="100000">
                <a:schemeClr val="bg1"/>
              </a:gs>
              <a:gs pos="0">
                <a:schemeClr val="bg1">
                  <a:lumMod val="85000"/>
                </a:schemeClr>
              </a:gs>
            </a:gsLst>
            <a:lin ang="2700000" scaled="1"/>
          </a:gradFill>
          <a:ln w="317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254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微软雅黑"/>
                <a:ea typeface="微软雅黑"/>
              </a:rPr>
              <a:t>前端页面：属性控制管理</a:t>
            </a:r>
            <a:r>
              <a:rPr lang="en-US" altLang="zh-CN" sz="2400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微软雅黑"/>
                <a:ea typeface="微软雅黑"/>
              </a:rPr>
              <a:t>&amp;&amp;</a:t>
            </a:r>
            <a:r>
              <a:rPr lang="zh-CN" altLang="en-US" sz="2400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微软雅黑"/>
                <a:ea typeface="微软雅黑"/>
              </a:rPr>
              <a:t>网络</a:t>
            </a:r>
            <a:r>
              <a:rPr lang="zh-CN" altLang="en-US" sz="2400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/>
                <a:ea typeface="微软雅黑"/>
              </a:rPr>
              <a:t>视图</a:t>
            </a:r>
            <a:endParaRPr kumimoji="0" lang="zh-CN" altLang="zh-CN" sz="24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434" y="1611107"/>
            <a:ext cx="8056671" cy="3448879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434" y="1611106"/>
            <a:ext cx="8264100" cy="3448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202154"/>
      </p:ext>
    </p:extLst>
  </p:cSld>
  <p:clrMapOvr>
    <a:masterClrMapping/>
  </p:clrMapOvr>
  <p:transition spd="slow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2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/>
          <p:cNvSpPr txBox="1"/>
          <p:nvPr/>
        </p:nvSpPr>
        <p:spPr>
          <a:xfrm>
            <a:off x="3325810" y="128033"/>
            <a:ext cx="25699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spc="300" noProof="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相关成果展示</a:t>
            </a:r>
            <a:endParaRPr kumimoji="0" lang="zh-CN" altLang="en-US" sz="2800" b="0" i="0" u="none" strike="noStrike" kern="1200" cap="none" spc="300" normalizeH="0" baseline="0" noProof="0" dirty="0" smtClean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方正正大黑简体" panose="02000000000000000000" pitchFamily="2" charset="-122"/>
              <a:ea typeface="方正正大黑简体" panose="02000000000000000000" pitchFamily="2" charset="-122"/>
              <a:cs typeface="+mn-cs"/>
            </a:endParaRPr>
          </a:p>
        </p:txBody>
      </p:sp>
      <p:sp>
        <p:nvSpPr>
          <p:cNvPr id="24" name="矩形 20"/>
          <p:cNvSpPr>
            <a:spLocks noChangeArrowheads="1"/>
          </p:cNvSpPr>
          <p:nvPr/>
        </p:nvSpPr>
        <p:spPr bwMode="auto">
          <a:xfrm>
            <a:off x="620192" y="846664"/>
            <a:ext cx="2182644" cy="627698"/>
          </a:xfrm>
          <a:prstGeom prst="rect">
            <a:avLst/>
          </a:prstGeom>
          <a:gradFill>
            <a:gsLst>
              <a:gs pos="100000">
                <a:schemeClr val="bg1"/>
              </a:gs>
              <a:gs pos="0">
                <a:schemeClr val="bg1">
                  <a:lumMod val="85000"/>
                </a:schemeClr>
              </a:gs>
            </a:gsLst>
            <a:lin ang="2700000" scaled="1"/>
          </a:gradFill>
          <a:ln w="317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254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微软雅黑"/>
                <a:ea typeface="微软雅黑"/>
              </a:rPr>
              <a:t>日志管理：</a:t>
            </a:r>
            <a:endParaRPr kumimoji="0" lang="zh-CN" altLang="zh-CN" sz="24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192" y="1600201"/>
            <a:ext cx="8112775" cy="3289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940939"/>
      </p:ext>
    </p:extLst>
  </p:cSld>
  <p:clrMapOvr>
    <a:masterClrMapping/>
  </p:clrMapOvr>
  <p:transition spd="slow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2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/>
          <p:cNvSpPr txBox="1"/>
          <p:nvPr/>
        </p:nvSpPr>
        <p:spPr>
          <a:xfrm>
            <a:off x="3054215" y="116629"/>
            <a:ext cx="29674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目前所做的工作</a:t>
            </a:r>
            <a:endParaRPr lang="zh-CN" altLang="en-US" sz="2800" spc="300" dirty="0">
              <a:solidFill>
                <a:schemeClr val="tx1">
                  <a:lumMod val="75000"/>
                  <a:lumOff val="25000"/>
                </a:schemeClr>
              </a:solidFill>
              <a:latin typeface="方正正大黑简体" panose="02000000000000000000" pitchFamily="2" charset="-122"/>
              <a:ea typeface="方正正大黑简体" panose="02000000000000000000" pitchFamily="2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469644" y="926378"/>
            <a:ext cx="1267075" cy="4165179"/>
            <a:chOff x="547702" y="683398"/>
            <a:chExt cx="1267075" cy="4165179"/>
          </a:xfrm>
        </p:grpSpPr>
        <p:grpSp>
          <p:nvGrpSpPr>
            <p:cNvPr id="27" name="组合 26"/>
            <p:cNvGrpSpPr/>
            <p:nvPr/>
          </p:nvGrpSpPr>
          <p:grpSpPr>
            <a:xfrm>
              <a:off x="1718337" y="683398"/>
              <a:ext cx="96440" cy="4165179"/>
              <a:chOff x="3225404" y="829867"/>
              <a:chExt cx="96440" cy="3868340"/>
            </a:xfrm>
          </p:grpSpPr>
          <p:cxnSp>
            <p:nvCxnSpPr>
              <p:cNvPr id="30" name="直接连接符 13"/>
              <p:cNvCxnSpPr>
                <a:cxnSpLocks noChangeShapeType="1"/>
              </p:cNvCxnSpPr>
              <p:nvPr/>
            </p:nvCxnSpPr>
            <p:spPr bwMode="auto">
              <a:xfrm>
                <a:off x="3276600" y="829867"/>
                <a:ext cx="0" cy="3868340"/>
              </a:xfrm>
              <a:prstGeom prst="line">
                <a:avLst/>
              </a:prstGeom>
              <a:gradFill>
                <a:gsLst>
                  <a:gs pos="100000">
                    <a:schemeClr val="bg1"/>
                  </a:gs>
                  <a:gs pos="0">
                    <a:schemeClr val="bg1">
                      <a:lumMod val="85000"/>
                    </a:schemeClr>
                  </a:gs>
                </a:gsLst>
                <a:lin ang="2700000" scaled="1"/>
              </a:gradFill>
              <a:ln w="3175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2700000" scaled="1"/>
                  <a:tileRect/>
                </a:gradFill>
              </a:ln>
              <a:effectLst>
                <a:outerShdw blurRad="254000" dist="101600" dir="2700000" algn="tl" rotWithShape="0">
                  <a:prstClr val="black">
                    <a:alpha val="30000"/>
                  </a:prstClr>
                </a:outerShdw>
              </a:effectLst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31" name="椭圆 14"/>
              <p:cNvSpPr>
                <a:spLocks noChangeArrowheads="1"/>
              </p:cNvSpPr>
              <p:nvPr/>
            </p:nvSpPr>
            <p:spPr bwMode="auto">
              <a:xfrm>
                <a:off x="3225404" y="1458517"/>
                <a:ext cx="96440" cy="96440"/>
              </a:xfrm>
              <a:prstGeom prst="ellipse">
                <a:avLst/>
              </a:prstGeom>
              <a:gradFill>
                <a:gsLst>
                  <a:gs pos="100000">
                    <a:schemeClr val="bg1"/>
                  </a:gs>
                  <a:gs pos="0">
                    <a:schemeClr val="bg1">
                      <a:lumMod val="85000"/>
                    </a:schemeClr>
                  </a:gs>
                </a:gsLst>
                <a:lin ang="2700000" scaled="1"/>
              </a:gradFill>
              <a:ln w="3175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2700000" scaled="1"/>
                  <a:tileRect/>
                </a:gradFill>
              </a:ln>
              <a:effectLst>
                <a:outerShdw blurRad="254000" dist="1016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80" tIns="34290" rIns="68580" bIns="34290" rtlCol="0" anchor="ctr"/>
              <a:lstStyle/>
              <a:p>
                <a:pPr algn="ctr"/>
                <a:endParaRPr lang="zh-CN" altLang="en-US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2" name="椭圆 15"/>
              <p:cNvSpPr>
                <a:spLocks noChangeArrowheads="1"/>
              </p:cNvSpPr>
              <p:nvPr/>
            </p:nvSpPr>
            <p:spPr bwMode="auto">
              <a:xfrm>
                <a:off x="3225404" y="2365443"/>
                <a:ext cx="96440" cy="96440"/>
              </a:xfrm>
              <a:prstGeom prst="ellipse">
                <a:avLst/>
              </a:prstGeom>
              <a:gradFill>
                <a:gsLst>
                  <a:gs pos="100000">
                    <a:schemeClr val="bg1"/>
                  </a:gs>
                  <a:gs pos="0">
                    <a:schemeClr val="bg1">
                      <a:lumMod val="85000"/>
                    </a:schemeClr>
                  </a:gs>
                </a:gsLst>
                <a:lin ang="2700000" scaled="1"/>
              </a:gradFill>
              <a:ln w="3175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2700000" scaled="1"/>
                  <a:tileRect/>
                </a:gradFill>
              </a:ln>
              <a:effectLst>
                <a:outerShdw blurRad="254000" dist="1016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80" tIns="34290" rIns="68580" bIns="34290" rtlCol="0" anchor="ctr"/>
              <a:lstStyle/>
              <a:p>
                <a:pPr algn="ctr"/>
                <a:endParaRPr lang="zh-CN" altLang="en-US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3" name="椭圆 16"/>
              <p:cNvSpPr>
                <a:spLocks noChangeArrowheads="1"/>
              </p:cNvSpPr>
              <p:nvPr/>
            </p:nvSpPr>
            <p:spPr bwMode="auto">
              <a:xfrm>
                <a:off x="3225404" y="4083839"/>
                <a:ext cx="96440" cy="96441"/>
              </a:xfrm>
              <a:prstGeom prst="ellipse">
                <a:avLst/>
              </a:prstGeom>
              <a:gradFill>
                <a:gsLst>
                  <a:gs pos="100000">
                    <a:schemeClr val="bg1"/>
                  </a:gs>
                  <a:gs pos="0">
                    <a:schemeClr val="bg1">
                      <a:lumMod val="85000"/>
                    </a:schemeClr>
                  </a:gs>
                </a:gsLst>
                <a:lin ang="2700000" scaled="1"/>
              </a:gradFill>
              <a:ln w="3175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2700000" scaled="1"/>
                  <a:tileRect/>
                </a:gradFill>
              </a:ln>
              <a:effectLst>
                <a:outerShdw blurRad="254000" dist="1016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80" tIns="34290" rIns="68580" bIns="34290" rtlCol="0" anchor="ctr"/>
              <a:lstStyle/>
              <a:p>
                <a:pPr algn="ctr"/>
                <a:endParaRPr lang="zh-CN" altLang="en-US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4" name="椭圆 15"/>
              <p:cNvSpPr>
                <a:spLocks noChangeArrowheads="1"/>
              </p:cNvSpPr>
              <p:nvPr/>
            </p:nvSpPr>
            <p:spPr bwMode="auto">
              <a:xfrm>
                <a:off x="3225404" y="3197857"/>
                <a:ext cx="96440" cy="96440"/>
              </a:xfrm>
              <a:prstGeom prst="ellipse">
                <a:avLst/>
              </a:prstGeom>
              <a:gradFill>
                <a:gsLst>
                  <a:gs pos="100000">
                    <a:schemeClr val="bg1"/>
                  </a:gs>
                  <a:gs pos="0">
                    <a:schemeClr val="bg1">
                      <a:lumMod val="85000"/>
                    </a:schemeClr>
                  </a:gs>
                </a:gsLst>
                <a:lin ang="2700000" scaled="1"/>
              </a:gradFill>
              <a:ln w="3175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2700000" scaled="1"/>
                  <a:tileRect/>
                </a:gradFill>
              </a:ln>
              <a:effectLst>
                <a:outerShdw blurRad="254000" dist="1016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80" tIns="34290" rIns="68580" bIns="34290" rtlCol="0" anchor="ctr"/>
              <a:lstStyle/>
              <a:p>
                <a:pPr algn="ctr"/>
                <a:endParaRPr lang="zh-CN" altLang="en-US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35" name="组合 34"/>
            <p:cNvGrpSpPr/>
            <p:nvPr/>
          </p:nvGrpSpPr>
          <p:grpSpPr>
            <a:xfrm>
              <a:off x="547702" y="906557"/>
              <a:ext cx="875596" cy="3718859"/>
              <a:chOff x="2065502" y="1044318"/>
              <a:chExt cx="875596" cy="3718859"/>
            </a:xfrm>
          </p:grpSpPr>
          <p:sp>
            <p:nvSpPr>
              <p:cNvPr id="37" name="泪滴形 7"/>
              <p:cNvSpPr>
                <a:spLocks/>
              </p:cNvSpPr>
              <p:nvPr/>
            </p:nvSpPr>
            <p:spPr bwMode="auto">
              <a:xfrm rot="2700000">
                <a:off x="2066047" y="1043773"/>
                <a:ext cx="874470" cy="875559"/>
              </a:xfrm>
              <a:custGeom>
                <a:avLst/>
                <a:gdLst>
                  <a:gd name="T0" fmla="*/ 0 w 1275488"/>
                  <a:gd name="T1" fmla="*/ 637744 h 1275488"/>
                  <a:gd name="T2" fmla="*/ 637744 w 1275488"/>
                  <a:gd name="T3" fmla="*/ 0 h 1275488"/>
                  <a:gd name="T4" fmla="*/ 1275488 w 1275488"/>
                  <a:gd name="T5" fmla="*/ 0 h 1275488"/>
                  <a:gd name="T6" fmla="*/ 1275488 w 1275488"/>
                  <a:gd name="T7" fmla="*/ 637744 h 1275488"/>
                  <a:gd name="T8" fmla="*/ 637744 w 1275488"/>
                  <a:gd name="T9" fmla="*/ 1275488 h 1275488"/>
                  <a:gd name="T10" fmla="*/ 0 w 1275488"/>
                  <a:gd name="T11" fmla="*/ 637744 h 1275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75488" h="1275488">
                    <a:moveTo>
                      <a:pt x="0" y="637744"/>
                    </a:moveTo>
                    <a:cubicBezTo>
                      <a:pt x="0" y="285528"/>
                      <a:pt x="285528" y="0"/>
                      <a:pt x="637744" y="0"/>
                    </a:cubicBezTo>
                    <a:lnTo>
                      <a:pt x="1275488" y="0"/>
                    </a:lnTo>
                    <a:lnTo>
                      <a:pt x="1275488" y="637744"/>
                    </a:lnTo>
                    <a:cubicBezTo>
                      <a:pt x="1275488" y="989960"/>
                      <a:pt x="989960" y="1275488"/>
                      <a:pt x="637744" y="1275488"/>
                    </a:cubicBezTo>
                    <a:cubicBezTo>
                      <a:pt x="285528" y="1275488"/>
                      <a:pt x="0" y="989960"/>
                      <a:pt x="0" y="637744"/>
                    </a:cubicBezTo>
                    <a:close/>
                  </a:path>
                </a:pathLst>
              </a:custGeom>
              <a:gradFill>
                <a:gsLst>
                  <a:gs pos="100000">
                    <a:schemeClr val="bg1"/>
                  </a:gs>
                  <a:gs pos="0">
                    <a:schemeClr val="bg1">
                      <a:lumMod val="85000"/>
                    </a:schemeClr>
                  </a:gs>
                </a:gsLst>
                <a:lin ang="2700000" scaled="1"/>
              </a:gradFill>
              <a:ln w="3175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2700000" scaled="1"/>
                  <a:tileRect/>
                </a:gradFill>
              </a:ln>
              <a:effectLst>
                <a:outerShdw blurRad="254000" dist="101600" dir="2700000" algn="tl" rotWithShape="0">
                  <a:prstClr val="black">
                    <a:alpha val="30000"/>
                  </a:prstClr>
                </a:outerShdw>
              </a:effectLst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80" tIns="34290" rIns="68580" bIns="34290" rtlCol="0" anchor="ctr"/>
              <a:lstStyle/>
              <a:p>
                <a:pPr algn="ctr"/>
                <a:endParaRPr lang="zh-CN" altLang="en-US">
                  <a:solidFill>
                    <a:srgbClr val="0070C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8" name="文本框 17"/>
              <p:cNvSpPr txBox="1">
                <a:spLocks noChangeArrowheads="1"/>
              </p:cNvSpPr>
              <p:nvPr/>
            </p:nvSpPr>
            <p:spPr bwMode="auto">
              <a:xfrm>
                <a:off x="2213858" y="1250456"/>
                <a:ext cx="657266" cy="4308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r>
                  <a:rPr lang="en-US" altLang="zh-CN" sz="2200" dirty="0" smtClean="0">
                    <a:solidFill>
                      <a:srgbClr val="0070C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01</a:t>
                </a:r>
                <a:endParaRPr lang="zh-CN" altLang="en-US" sz="2200" dirty="0">
                  <a:solidFill>
                    <a:srgbClr val="0070C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9" name="泪滴形 9"/>
              <p:cNvSpPr>
                <a:spLocks/>
              </p:cNvSpPr>
              <p:nvPr/>
            </p:nvSpPr>
            <p:spPr bwMode="auto">
              <a:xfrm rot="2700000">
                <a:off x="2065537" y="1989856"/>
                <a:ext cx="875559" cy="875559"/>
              </a:xfrm>
              <a:custGeom>
                <a:avLst/>
                <a:gdLst>
                  <a:gd name="T0" fmla="*/ 0 w 1275488"/>
                  <a:gd name="T1" fmla="*/ 637744 h 1275488"/>
                  <a:gd name="T2" fmla="*/ 637744 w 1275488"/>
                  <a:gd name="T3" fmla="*/ 0 h 1275488"/>
                  <a:gd name="T4" fmla="*/ 1275488 w 1275488"/>
                  <a:gd name="T5" fmla="*/ 0 h 1275488"/>
                  <a:gd name="T6" fmla="*/ 1275488 w 1275488"/>
                  <a:gd name="T7" fmla="*/ 637744 h 1275488"/>
                  <a:gd name="T8" fmla="*/ 637744 w 1275488"/>
                  <a:gd name="T9" fmla="*/ 1275488 h 1275488"/>
                  <a:gd name="T10" fmla="*/ 0 w 1275488"/>
                  <a:gd name="T11" fmla="*/ 637744 h 1275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75488" h="1275488">
                    <a:moveTo>
                      <a:pt x="0" y="637744"/>
                    </a:moveTo>
                    <a:cubicBezTo>
                      <a:pt x="0" y="285528"/>
                      <a:pt x="285528" y="0"/>
                      <a:pt x="637744" y="0"/>
                    </a:cubicBezTo>
                    <a:lnTo>
                      <a:pt x="1275488" y="0"/>
                    </a:lnTo>
                    <a:lnTo>
                      <a:pt x="1275488" y="637744"/>
                    </a:lnTo>
                    <a:cubicBezTo>
                      <a:pt x="1275488" y="989960"/>
                      <a:pt x="989960" y="1275488"/>
                      <a:pt x="637744" y="1275488"/>
                    </a:cubicBezTo>
                    <a:cubicBezTo>
                      <a:pt x="285528" y="1275488"/>
                      <a:pt x="0" y="989960"/>
                      <a:pt x="0" y="637744"/>
                    </a:cubicBezTo>
                    <a:close/>
                  </a:path>
                </a:pathLst>
              </a:custGeom>
              <a:gradFill>
                <a:gsLst>
                  <a:gs pos="100000">
                    <a:schemeClr val="bg1"/>
                  </a:gs>
                  <a:gs pos="0">
                    <a:schemeClr val="bg1">
                      <a:lumMod val="85000"/>
                    </a:schemeClr>
                  </a:gs>
                </a:gsLst>
                <a:lin ang="2700000" scaled="1"/>
              </a:gradFill>
              <a:ln w="3175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2700000" scaled="1"/>
                  <a:tileRect/>
                </a:gradFill>
              </a:ln>
              <a:effectLst>
                <a:outerShdw blurRad="254000" dist="101600" dir="2700000" algn="tl" rotWithShape="0">
                  <a:prstClr val="black">
                    <a:alpha val="30000"/>
                  </a:prstClr>
                </a:outerShdw>
              </a:effectLst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80" tIns="34290" rIns="68580" bIns="34290" rtlCol="0" anchor="ctr"/>
              <a:lstStyle/>
              <a:p>
                <a:pPr algn="ctr"/>
                <a:endParaRPr lang="zh-CN" altLang="en-US">
                  <a:solidFill>
                    <a:srgbClr val="0070C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0" name="文本框 18"/>
              <p:cNvSpPr txBox="1">
                <a:spLocks noChangeArrowheads="1"/>
              </p:cNvSpPr>
              <p:nvPr/>
            </p:nvSpPr>
            <p:spPr bwMode="auto">
              <a:xfrm>
                <a:off x="2215761" y="2228952"/>
                <a:ext cx="657266" cy="4308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2200" dirty="0" smtClean="0">
                    <a:solidFill>
                      <a:srgbClr val="0070C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02</a:t>
                </a:r>
                <a:endParaRPr lang="zh-CN" altLang="en-US" sz="2200" dirty="0">
                  <a:solidFill>
                    <a:srgbClr val="0070C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1" name="泪滴形 12"/>
              <p:cNvSpPr>
                <a:spLocks/>
              </p:cNvSpPr>
              <p:nvPr/>
            </p:nvSpPr>
            <p:spPr bwMode="auto">
              <a:xfrm rot="2700000">
                <a:off x="2065538" y="2944251"/>
                <a:ext cx="875559" cy="875559"/>
              </a:xfrm>
              <a:custGeom>
                <a:avLst/>
                <a:gdLst>
                  <a:gd name="T0" fmla="*/ 0 w 1275488"/>
                  <a:gd name="T1" fmla="*/ 637744 h 1275488"/>
                  <a:gd name="T2" fmla="*/ 637744 w 1275488"/>
                  <a:gd name="T3" fmla="*/ 0 h 1275488"/>
                  <a:gd name="T4" fmla="*/ 1275488 w 1275488"/>
                  <a:gd name="T5" fmla="*/ 0 h 1275488"/>
                  <a:gd name="T6" fmla="*/ 1275488 w 1275488"/>
                  <a:gd name="T7" fmla="*/ 637744 h 1275488"/>
                  <a:gd name="T8" fmla="*/ 637744 w 1275488"/>
                  <a:gd name="T9" fmla="*/ 1275488 h 1275488"/>
                  <a:gd name="T10" fmla="*/ 0 w 1275488"/>
                  <a:gd name="T11" fmla="*/ 637744 h 1275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75488" h="1275488">
                    <a:moveTo>
                      <a:pt x="0" y="637744"/>
                    </a:moveTo>
                    <a:cubicBezTo>
                      <a:pt x="0" y="285528"/>
                      <a:pt x="285528" y="0"/>
                      <a:pt x="637744" y="0"/>
                    </a:cubicBezTo>
                    <a:lnTo>
                      <a:pt x="1275488" y="0"/>
                    </a:lnTo>
                    <a:lnTo>
                      <a:pt x="1275488" y="637744"/>
                    </a:lnTo>
                    <a:cubicBezTo>
                      <a:pt x="1275488" y="989960"/>
                      <a:pt x="989960" y="1275488"/>
                      <a:pt x="637744" y="1275488"/>
                    </a:cubicBezTo>
                    <a:cubicBezTo>
                      <a:pt x="285528" y="1275488"/>
                      <a:pt x="0" y="989960"/>
                      <a:pt x="0" y="637744"/>
                    </a:cubicBezTo>
                    <a:close/>
                  </a:path>
                </a:pathLst>
              </a:custGeom>
              <a:gradFill>
                <a:gsLst>
                  <a:gs pos="100000">
                    <a:schemeClr val="bg1"/>
                  </a:gs>
                  <a:gs pos="0">
                    <a:schemeClr val="bg1">
                      <a:lumMod val="85000"/>
                    </a:schemeClr>
                  </a:gs>
                </a:gsLst>
                <a:lin ang="2700000" scaled="1"/>
              </a:gradFill>
              <a:ln w="3175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2700000" scaled="1"/>
                  <a:tileRect/>
                </a:gradFill>
              </a:ln>
              <a:effectLst>
                <a:outerShdw blurRad="254000" dist="101600" dir="2700000" algn="tl" rotWithShape="0">
                  <a:prstClr val="black">
                    <a:alpha val="30000"/>
                  </a:prstClr>
                </a:outerShdw>
              </a:effectLst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80" tIns="34290" rIns="68580" bIns="34290" rtlCol="0" anchor="ctr"/>
              <a:lstStyle/>
              <a:p>
                <a:pPr algn="ctr"/>
                <a:endParaRPr lang="zh-CN" altLang="en-US">
                  <a:solidFill>
                    <a:srgbClr val="0070C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2" name="文本框 19"/>
              <p:cNvSpPr txBox="1">
                <a:spLocks noChangeArrowheads="1"/>
              </p:cNvSpPr>
              <p:nvPr/>
            </p:nvSpPr>
            <p:spPr bwMode="auto">
              <a:xfrm>
                <a:off x="2215762" y="3155985"/>
                <a:ext cx="657266" cy="4308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r>
                  <a:rPr lang="en-US" altLang="zh-CN" sz="2200" dirty="0" smtClean="0">
                    <a:solidFill>
                      <a:srgbClr val="0070C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03</a:t>
                </a:r>
                <a:endParaRPr lang="zh-CN" altLang="en-US" sz="2200" dirty="0">
                  <a:solidFill>
                    <a:srgbClr val="0070C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3" name="泪滴形 12"/>
              <p:cNvSpPr>
                <a:spLocks/>
              </p:cNvSpPr>
              <p:nvPr/>
            </p:nvSpPr>
            <p:spPr bwMode="auto">
              <a:xfrm rot="2700000">
                <a:off x="2065539" y="3887618"/>
                <a:ext cx="875559" cy="875559"/>
              </a:xfrm>
              <a:custGeom>
                <a:avLst/>
                <a:gdLst>
                  <a:gd name="T0" fmla="*/ 0 w 1275488"/>
                  <a:gd name="T1" fmla="*/ 637744 h 1275488"/>
                  <a:gd name="T2" fmla="*/ 637744 w 1275488"/>
                  <a:gd name="T3" fmla="*/ 0 h 1275488"/>
                  <a:gd name="T4" fmla="*/ 1275488 w 1275488"/>
                  <a:gd name="T5" fmla="*/ 0 h 1275488"/>
                  <a:gd name="T6" fmla="*/ 1275488 w 1275488"/>
                  <a:gd name="T7" fmla="*/ 637744 h 1275488"/>
                  <a:gd name="T8" fmla="*/ 637744 w 1275488"/>
                  <a:gd name="T9" fmla="*/ 1275488 h 1275488"/>
                  <a:gd name="T10" fmla="*/ 0 w 1275488"/>
                  <a:gd name="T11" fmla="*/ 637744 h 1275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75488" h="1275488">
                    <a:moveTo>
                      <a:pt x="0" y="637744"/>
                    </a:moveTo>
                    <a:cubicBezTo>
                      <a:pt x="0" y="285528"/>
                      <a:pt x="285528" y="0"/>
                      <a:pt x="637744" y="0"/>
                    </a:cubicBezTo>
                    <a:lnTo>
                      <a:pt x="1275488" y="0"/>
                    </a:lnTo>
                    <a:lnTo>
                      <a:pt x="1275488" y="637744"/>
                    </a:lnTo>
                    <a:cubicBezTo>
                      <a:pt x="1275488" y="989960"/>
                      <a:pt x="989960" y="1275488"/>
                      <a:pt x="637744" y="1275488"/>
                    </a:cubicBezTo>
                    <a:cubicBezTo>
                      <a:pt x="285528" y="1275488"/>
                      <a:pt x="0" y="989960"/>
                      <a:pt x="0" y="637744"/>
                    </a:cubicBezTo>
                    <a:close/>
                  </a:path>
                </a:pathLst>
              </a:custGeom>
              <a:gradFill>
                <a:gsLst>
                  <a:gs pos="100000">
                    <a:schemeClr val="bg1"/>
                  </a:gs>
                  <a:gs pos="0">
                    <a:schemeClr val="bg1">
                      <a:lumMod val="85000"/>
                    </a:schemeClr>
                  </a:gs>
                </a:gsLst>
                <a:lin ang="2700000" scaled="1"/>
              </a:gradFill>
              <a:ln w="3175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2700000" scaled="1"/>
                  <a:tileRect/>
                </a:gradFill>
              </a:ln>
              <a:effectLst>
                <a:outerShdw blurRad="254000" dist="101600" dir="2700000" algn="tl" rotWithShape="0">
                  <a:prstClr val="black">
                    <a:alpha val="30000"/>
                  </a:prstClr>
                </a:outerShdw>
              </a:effectLst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80" tIns="34290" rIns="68580" bIns="34290" rtlCol="0" anchor="ctr"/>
              <a:lstStyle/>
              <a:p>
                <a:pPr algn="ctr"/>
                <a:endParaRPr lang="zh-CN" altLang="en-US">
                  <a:solidFill>
                    <a:srgbClr val="0070C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4" name="文本框 19"/>
              <p:cNvSpPr txBox="1">
                <a:spLocks noChangeArrowheads="1"/>
              </p:cNvSpPr>
              <p:nvPr/>
            </p:nvSpPr>
            <p:spPr bwMode="auto">
              <a:xfrm>
                <a:off x="2215763" y="4099352"/>
                <a:ext cx="657266" cy="4308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r>
                  <a:rPr lang="en-US" altLang="zh-CN" sz="2200" dirty="0" smtClean="0">
                    <a:solidFill>
                      <a:srgbClr val="0070C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04</a:t>
                </a:r>
                <a:endParaRPr lang="zh-CN" altLang="en-US" sz="2200" dirty="0">
                  <a:solidFill>
                    <a:srgbClr val="0070C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28" name="矩形 22"/>
          <p:cNvSpPr>
            <a:spLocks noChangeArrowheads="1"/>
          </p:cNvSpPr>
          <p:nvPr/>
        </p:nvSpPr>
        <p:spPr bwMode="auto">
          <a:xfrm>
            <a:off x="1859604" y="942174"/>
            <a:ext cx="6903395" cy="729872"/>
          </a:xfrm>
          <a:prstGeom prst="rect">
            <a:avLst/>
          </a:prstGeom>
          <a:gradFill>
            <a:gsLst>
              <a:gs pos="100000">
                <a:schemeClr val="bg1"/>
              </a:gs>
              <a:gs pos="0">
                <a:schemeClr val="bg1">
                  <a:lumMod val="85000"/>
                </a:schemeClr>
              </a:gs>
            </a:gsLst>
            <a:lin ang="2700000" scaled="1"/>
          </a:gradFill>
          <a:ln w="317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254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r>
              <a:rPr lang="zh-CN" altLang="en-US" sz="200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安装</a:t>
            </a:r>
            <a:r>
              <a:rPr lang="zh-CN" altLang="en-US" sz="2000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en-US" sz="20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</a:t>
            </a:r>
            <a:r>
              <a:rPr lang="en-US" altLang="zh-CN" sz="2000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floodlight</a:t>
            </a:r>
            <a:r>
              <a:rPr lang="zh-CN" altLang="en-US" sz="2000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控制器，掌握在控制器内开发新模块的方法</a:t>
            </a:r>
            <a:endParaRPr lang="zh-CN" altLang="en-US" sz="2000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矩形 22"/>
          <p:cNvSpPr>
            <a:spLocks noChangeArrowheads="1"/>
          </p:cNvSpPr>
          <p:nvPr/>
        </p:nvSpPr>
        <p:spPr bwMode="auto">
          <a:xfrm>
            <a:off x="1875049" y="1776248"/>
            <a:ext cx="6887951" cy="664399"/>
          </a:xfrm>
          <a:prstGeom prst="rect">
            <a:avLst/>
          </a:prstGeom>
          <a:gradFill>
            <a:gsLst>
              <a:gs pos="100000">
                <a:schemeClr val="bg1"/>
              </a:gs>
              <a:gs pos="0">
                <a:schemeClr val="bg1">
                  <a:lumMod val="85000"/>
                </a:schemeClr>
              </a:gs>
            </a:gsLst>
            <a:lin ang="2700000" scaled="1"/>
          </a:gradFill>
          <a:ln w="317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254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r>
              <a:rPr lang="zh-CN" altLang="en-US" sz="2000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完成系统的总体框架设计和各个模块的数据结构定义</a:t>
            </a:r>
            <a:endParaRPr lang="zh-CN" altLang="en-US" sz="2000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矩形 24"/>
          <p:cNvSpPr>
            <a:spLocks noChangeArrowheads="1"/>
          </p:cNvSpPr>
          <p:nvPr/>
        </p:nvSpPr>
        <p:spPr bwMode="auto">
          <a:xfrm>
            <a:off x="1875049" y="2522078"/>
            <a:ext cx="6887951" cy="973781"/>
          </a:xfrm>
          <a:prstGeom prst="rect">
            <a:avLst/>
          </a:prstGeom>
          <a:gradFill>
            <a:gsLst>
              <a:gs pos="100000">
                <a:schemeClr val="bg1"/>
              </a:gs>
              <a:gs pos="0">
                <a:schemeClr val="bg1">
                  <a:lumMod val="85000"/>
                </a:schemeClr>
              </a:gs>
            </a:gsLst>
            <a:lin ang="2700000" scaled="1"/>
          </a:gradFill>
          <a:ln w="317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254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r>
              <a:rPr lang="zh-CN" altLang="en-US" sz="2000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学习</a:t>
            </a:r>
            <a:r>
              <a:rPr lang="en-US" altLang="zh-CN" sz="2000" dirty="0" err="1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Restlet</a:t>
            </a:r>
            <a:r>
              <a:rPr lang="zh-CN" altLang="en-US" sz="20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 dirty="0" err="1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Logback</a:t>
            </a:r>
            <a:r>
              <a:rPr lang="zh-CN" altLang="en-US" sz="20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等开源</a:t>
            </a:r>
            <a:r>
              <a:rPr lang="zh-CN" altLang="en-US" sz="2000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框架</a:t>
            </a:r>
            <a:r>
              <a:rPr lang="en-US" altLang="zh-CN" sz="2000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</a:t>
            </a:r>
            <a:r>
              <a:rPr lang="zh-CN" altLang="en-US" sz="2000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属性的访问控制算法</a:t>
            </a:r>
            <a:r>
              <a:rPr lang="en-US" altLang="zh-CN" sz="2000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XACML</a:t>
            </a:r>
            <a:r>
              <a:rPr lang="zh-CN" altLang="en-US" sz="2000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，在开发过程中使用这些框架和算法来完成系统的实现。</a:t>
            </a:r>
            <a:endParaRPr lang="zh-CN" altLang="en-US" sz="2000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矩形 24"/>
          <p:cNvSpPr>
            <a:spLocks noChangeArrowheads="1"/>
          </p:cNvSpPr>
          <p:nvPr/>
        </p:nvSpPr>
        <p:spPr bwMode="auto">
          <a:xfrm>
            <a:off x="1859605" y="3677794"/>
            <a:ext cx="6903395" cy="1412123"/>
          </a:xfrm>
          <a:prstGeom prst="rect">
            <a:avLst/>
          </a:prstGeom>
          <a:gradFill>
            <a:gsLst>
              <a:gs pos="100000">
                <a:schemeClr val="bg1"/>
              </a:gs>
              <a:gs pos="0">
                <a:schemeClr val="bg1">
                  <a:lumMod val="85000"/>
                </a:schemeClr>
              </a:gs>
            </a:gsLst>
            <a:lin ang="2700000" scaled="1"/>
          </a:gradFill>
          <a:ln w="317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254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r>
              <a:rPr lang="zh-CN" altLang="en-US" sz="20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已完成</a:t>
            </a:r>
            <a:r>
              <a:rPr lang="zh-CN" altLang="en-US" sz="2000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的：前端页面</a:t>
            </a:r>
            <a:r>
              <a:rPr lang="en-US" altLang="zh-CN" sz="2000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2000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身份信息管理</a:t>
            </a:r>
            <a:r>
              <a:rPr lang="en-US" altLang="zh-CN" sz="2000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2000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权限信息管理</a:t>
            </a:r>
            <a:r>
              <a:rPr lang="en-US" altLang="zh-CN" sz="2000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2000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身份认证</a:t>
            </a:r>
            <a:r>
              <a:rPr lang="en-US" altLang="zh-CN" sz="2000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    	     </a:t>
            </a:r>
            <a:r>
              <a:rPr lang="zh-CN" altLang="en-US" sz="2000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权限检查</a:t>
            </a:r>
            <a:r>
              <a:rPr lang="en-US" altLang="zh-CN" sz="2000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|</a:t>
            </a:r>
            <a:r>
              <a:rPr lang="zh-CN" altLang="en-US" sz="2000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日志管理</a:t>
            </a:r>
            <a:endParaRPr lang="en-US" altLang="zh-CN" sz="2000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未完</a:t>
            </a:r>
            <a:r>
              <a:rPr lang="zh-CN" altLang="en-US" sz="2000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成的：</a:t>
            </a:r>
            <a:r>
              <a:rPr lang="en-US" altLang="zh-CN" sz="2000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XACML</a:t>
            </a:r>
            <a:r>
              <a:rPr lang="zh-CN" altLang="en-US" sz="2000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访问控制模块、系统的调试、整体架构的     </a:t>
            </a:r>
            <a:r>
              <a:rPr lang="en-US" altLang="zh-CN" sz="2000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     </a:t>
            </a:r>
            <a:r>
              <a:rPr lang="zh-CN" altLang="en-US" sz="2000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测试</a:t>
            </a:r>
            <a:endParaRPr lang="en-US" altLang="zh-CN" sz="2000" dirty="0" smtClean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62408875"/>
      </p:ext>
    </p:extLst>
  </p:cSld>
  <p:clrMapOvr>
    <a:masterClrMapping/>
  </p:clrMapOvr>
  <p:transition spd="slow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28" grpId="0" animBg="1"/>
      <p:bldP spid="29" grpId="0" animBg="1"/>
      <p:bldP spid="53" grpId="0" animBg="1"/>
      <p:bldP spid="5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/>
          <p:cNvSpPr txBox="1"/>
          <p:nvPr/>
        </p:nvSpPr>
        <p:spPr>
          <a:xfrm>
            <a:off x="3904538" y="177688"/>
            <a:ext cx="9797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结束</a:t>
            </a:r>
          </a:p>
        </p:txBody>
      </p:sp>
      <p:sp>
        <p:nvSpPr>
          <p:cNvPr id="40" name="矩形 39"/>
          <p:cNvSpPr/>
          <p:nvPr/>
        </p:nvSpPr>
        <p:spPr>
          <a:xfrm>
            <a:off x="2868408" y="1032744"/>
            <a:ext cx="3552056" cy="14105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6600" dirty="0" smtClean="0">
                <a:solidFill>
                  <a:srgbClr val="0070C0"/>
                </a:solidFill>
                <a:latin typeface="Impact" pitchFamily="34" charset="0"/>
                <a:ea typeface="微软雅黑" panose="020B0503020204020204" pitchFamily="34" charset="-122"/>
              </a:rPr>
              <a:t>THANKS!</a:t>
            </a:r>
            <a:endParaRPr lang="zh-CN" altLang="en-US" sz="6600" b="0" dirty="0" smtClean="0">
              <a:solidFill>
                <a:srgbClr val="0070C0"/>
              </a:solidFill>
              <a:latin typeface="Impact" pitchFamily="34" charset="0"/>
              <a:ea typeface="微软雅黑" panose="020B0503020204020204" pitchFamily="34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1331640" y="1995686"/>
            <a:ext cx="6436704" cy="3774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sz="1400" kern="0" dirty="0" smtClean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</a:t>
            </a:r>
            <a:endParaRPr lang="zh-CN" altLang="en-US" sz="1400" kern="0" dirty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2831149" y="2513550"/>
            <a:ext cx="445865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0" dirty="0" smtClean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恳请各位老师批评指正</a:t>
            </a:r>
            <a:r>
              <a:rPr lang="zh-CN" altLang="en-US" sz="24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！</a:t>
            </a:r>
            <a:endParaRPr lang="zh-CN" altLang="en-US" sz="2400" b="0" dirty="0" smtClean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34914887"/>
      </p:ext>
    </p:extLst>
  </p:cSld>
  <p:clrMapOvr>
    <a:masterClrMapping/>
  </p:clrMapOvr>
  <p:transition spd="slow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35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2451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3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6" presetClass="emph" presetSubtype="0" fill="hold" grpId="1" nodeType="withEffect">
                                  <p:stCondLst>
                                    <p:cond delay="50"/>
                                  </p:stCondLst>
                                  <p:iterate type="lt">
                                    <p:tmPct val="12353"/>
                                  </p:iterate>
                                  <p:childTnLst>
                                    <p:animScale>
                                      <p:cBhvr>
                                        <p:cTn id="22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23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24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25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663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40" grpId="0"/>
      <p:bldP spid="41" grpId="0"/>
      <p:bldP spid="41" grpId="1"/>
      <p:bldP spid="4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任意多边形 62"/>
          <p:cNvSpPr>
            <a:spLocks/>
          </p:cNvSpPr>
          <p:nvPr/>
        </p:nvSpPr>
        <p:spPr bwMode="auto">
          <a:xfrm>
            <a:off x="2027212" y="2831542"/>
            <a:ext cx="6379708" cy="1704095"/>
          </a:xfrm>
          <a:custGeom>
            <a:avLst/>
            <a:gdLst>
              <a:gd name="connsiteX0" fmla="*/ 488326 w 4206923"/>
              <a:gd name="connsiteY0" fmla="*/ 0 h 1479432"/>
              <a:gd name="connsiteX1" fmla="*/ 1002185 w 4206923"/>
              <a:gd name="connsiteY1" fmla="*/ 0 h 1479432"/>
              <a:gd name="connsiteX2" fmla="*/ 1066030 w 4206923"/>
              <a:gd name="connsiteY2" fmla="*/ 0 h 1479432"/>
              <a:gd name="connsiteX3" fmla="*/ 1083181 w 4206923"/>
              <a:gd name="connsiteY3" fmla="*/ 0 h 1479432"/>
              <a:gd name="connsiteX4" fmla="*/ 1168160 w 4206923"/>
              <a:gd name="connsiteY4" fmla="*/ 0 h 1479432"/>
              <a:gd name="connsiteX5" fmla="*/ 1290429 w 4206923"/>
              <a:gd name="connsiteY5" fmla="*/ 0 h 1479432"/>
              <a:gd name="connsiteX6" fmla="*/ 1553727 w 4206923"/>
              <a:gd name="connsiteY6" fmla="*/ 0 h 1479432"/>
              <a:gd name="connsiteX7" fmla="*/ 1611796 w 4206923"/>
              <a:gd name="connsiteY7" fmla="*/ 0 h 1479432"/>
              <a:gd name="connsiteX8" fmla="*/ 1634674 w 4206923"/>
              <a:gd name="connsiteY8" fmla="*/ 0 h 1479432"/>
              <a:gd name="connsiteX9" fmla="*/ 1745864 w 4206923"/>
              <a:gd name="connsiteY9" fmla="*/ 0 h 1479432"/>
              <a:gd name="connsiteX10" fmla="*/ 1836195 w 4206923"/>
              <a:gd name="connsiteY10" fmla="*/ 0 h 1479432"/>
              <a:gd name="connsiteX11" fmla="*/ 1900647 w 4206923"/>
              <a:gd name="connsiteY11" fmla="*/ 0 h 1479432"/>
              <a:gd name="connsiteX12" fmla="*/ 1986524 w 4206923"/>
              <a:gd name="connsiteY12" fmla="*/ 0 h 1479432"/>
              <a:gd name="connsiteX13" fmla="*/ 2099493 w 4206923"/>
              <a:gd name="connsiteY13" fmla="*/ 0 h 1479432"/>
              <a:gd name="connsiteX14" fmla="*/ 2125046 w 4206923"/>
              <a:gd name="connsiteY14" fmla="*/ 0 h 1479432"/>
              <a:gd name="connsiteX15" fmla="*/ 2180440 w 4206923"/>
              <a:gd name="connsiteY15" fmla="*/ 0 h 1479432"/>
              <a:gd name="connsiteX16" fmla="*/ 2291630 w 4206923"/>
              <a:gd name="connsiteY16" fmla="*/ 0 h 1479432"/>
              <a:gd name="connsiteX17" fmla="*/ 2293677 w 4206923"/>
              <a:gd name="connsiteY17" fmla="*/ 0 h 1479432"/>
              <a:gd name="connsiteX18" fmla="*/ 2388345 w 4206923"/>
              <a:gd name="connsiteY18" fmla="*/ 0 h 1479432"/>
              <a:gd name="connsiteX19" fmla="*/ 2446414 w 4206923"/>
              <a:gd name="connsiteY19" fmla="*/ 0 h 1479432"/>
              <a:gd name="connsiteX20" fmla="*/ 2459486 w 4206923"/>
              <a:gd name="connsiteY20" fmla="*/ 0 h 1479432"/>
              <a:gd name="connsiteX21" fmla="*/ 2580482 w 4206923"/>
              <a:gd name="connsiteY21" fmla="*/ 0 h 1479432"/>
              <a:gd name="connsiteX22" fmla="*/ 2670812 w 4206923"/>
              <a:gd name="connsiteY22" fmla="*/ 0 h 1479432"/>
              <a:gd name="connsiteX23" fmla="*/ 2839443 w 4206923"/>
              <a:gd name="connsiteY23" fmla="*/ 0 h 1479432"/>
              <a:gd name="connsiteX24" fmla="*/ 2852814 w 4206923"/>
              <a:gd name="connsiteY24" fmla="*/ 0 h 1479432"/>
              <a:gd name="connsiteX25" fmla="*/ 2960273 w 4206923"/>
              <a:gd name="connsiteY25" fmla="*/ 0 h 1479432"/>
              <a:gd name="connsiteX26" fmla="*/ 3037852 w 4206923"/>
              <a:gd name="connsiteY26" fmla="*/ 0 h 1479432"/>
              <a:gd name="connsiteX27" fmla="*/ 3041269 w 4206923"/>
              <a:gd name="connsiteY27" fmla="*/ 0 h 1479432"/>
              <a:gd name="connsiteX28" fmla="*/ 3077212 w 4206923"/>
              <a:gd name="connsiteY28" fmla="*/ 0 h 1479432"/>
              <a:gd name="connsiteX29" fmla="*/ 3090397 w 4206923"/>
              <a:gd name="connsiteY29" fmla="*/ 0 h 1479432"/>
              <a:gd name="connsiteX30" fmla="*/ 3115626 w 4206923"/>
              <a:gd name="connsiteY30" fmla="*/ 0 h 1479432"/>
              <a:gd name="connsiteX31" fmla="*/ 3126248 w 4206923"/>
              <a:gd name="connsiteY31" fmla="*/ 0 h 1479432"/>
              <a:gd name="connsiteX32" fmla="*/ 3245843 w 4206923"/>
              <a:gd name="connsiteY32" fmla="*/ 0 h 1479432"/>
              <a:gd name="connsiteX33" fmla="*/ 3262250 w 4206923"/>
              <a:gd name="connsiteY33" fmla="*/ 0 h 1479432"/>
              <a:gd name="connsiteX34" fmla="*/ 3366673 w 4206923"/>
              <a:gd name="connsiteY34" fmla="*/ 0 h 1479432"/>
              <a:gd name="connsiteX35" fmla="*/ 3412579 w 4206923"/>
              <a:gd name="connsiteY35" fmla="*/ 0 h 1479432"/>
              <a:gd name="connsiteX36" fmla="*/ 3447669 w 4206923"/>
              <a:gd name="connsiteY36" fmla="*/ 0 h 1479432"/>
              <a:gd name="connsiteX37" fmla="*/ 3496797 w 4206923"/>
              <a:gd name="connsiteY37" fmla="*/ 0 h 1479432"/>
              <a:gd name="connsiteX38" fmla="*/ 3522026 w 4206923"/>
              <a:gd name="connsiteY38" fmla="*/ 0 h 1479432"/>
              <a:gd name="connsiteX39" fmla="*/ 3525549 w 4206923"/>
              <a:gd name="connsiteY39" fmla="*/ 0 h 1479432"/>
              <a:gd name="connsiteX40" fmla="*/ 3532648 w 4206923"/>
              <a:gd name="connsiteY40" fmla="*/ 0 h 1479432"/>
              <a:gd name="connsiteX41" fmla="*/ 3606496 w 4206923"/>
              <a:gd name="connsiteY41" fmla="*/ 0 h 1479432"/>
              <a:gd name="connsiteX42" fmla="*/ 3717686 w 4206923"/>
              <a:gd name="connsiteY42" fmla="*/ 0 h 1479432"/>
              <a:gd name="connsiteX43" fmla="*/ 3848796 w 4206923"/>
              <a:gd name="connsiteY43" fmla="*/ 75308 h 1479432"/>
              <a:gd name="connsiteX44" fmla="*/ 4188713 w 4206923"/>
              <a:gd name="connsiteY44" fmla="*/ 664408 h 1479432"/>
              <a:gd name="connsiteX45" fmla="*/ 4188713 w 4206923"/>
              <a:gd name="connsiteY45" fmla="*/ 815024 h 1479432"/>
              <a:gd name="connsiteX46" fmla="*/ 3848796 w 4206923"/>
              <a:gd name="connsiteY46" fmla="*/ 1404124 h 1479432"/>
              <a:gd name="connsiteX47" fmla="*/ 3717686 w 4206923"/>
              <a:gd name="connsiteY47" fmla="*/ 1479432 h 1479432"/>
              <a:gd name="connsiteX48" fmla="*/ 3532648 w 4206923"/>
              <a:gd name="connsiteY48" fmla="*/ 1479432 h 1479432"/>
              <a:gd name="connsiteX49" fmla="*/ 3126248 w 4206923"/>
              <a:gd name="connsiteY49" fmla="*/ 1479432 h 1479432"/>
              <a:gd name="connsiteX50" fmla="*/ 3037852 w 4206923"/>
              <a:gd name="connsiteY50" fmla="*/ 1479432 h 1479432"/>
              <a:gd name="connsiteX51" fmla="*/ 2852814 w 4206923"/>
              <a:gd name="connsiteY51" fmla="*/ 1479432 h 1479432"/>
              <a:gd name="connsiteX52" fmla="*/ 2580482 w 4206923"/>
              <a:gd name="connsiteY52" fmla="*/ 1479432 h 1479432"/>
              <a:gd name="connsiteX53" fmla="*/ 2446414 w 4206923"/>
              <a:gd name="connsiteY53" fmla="*/ 1479432 h 1479432"/>
              <a:gd name="connsiteX54" fmla="*/ 2291630 w 4206923"/>
              <a:gd name="connsiteY54" fmla="*/ 1479432 h 1479432"/>
              <a:gd name="connsiteX55" fmla="*/ 1900647 w 4206923"/>
              <a:gd name="connsiteY55" fmla="*/ 1479432 h 1479432"/>
              <a:gd name="connsiteX56" fmla="*/ 1745864 w 4206923"/>
              <a:gd name="connsiteY56" fmla="*/ 1479432 h 1479432"/>
              <a:gd name="connsiteX57" fmla="*/ 1611796 w 4206923"/>
              <a:gd name="connsiteY57" fmla="*/ 1479432 h 1479432"/>
              <a:gd name="connsiteX58" fmla="*/ 1168160 w 4206923"/>
              <a:gd name="connsiteY58" fmla="*/ 1479432 h 1479432"/>
              <a:gd name="connsiteX59" fmla="*/ 1066030 w 4206923"/>
              <a:gd name="connsiteY59" fmla="*/ 1479432 h 1479432"/>
              <a:gd name="connsiteX60" fmla="*/ 488326 w 4206923"/>
              <a:gd name="connsiteY60" fmla="*/ 1479432 h 1479432"/>
              <a:gd name="connsiteX61" fmla="*/ 357216 w 4206923"/>
              <a:gd name="connsiteY61" fmla="*/ 1404124 h 1479432"/>
              <a:gd name="connsiteX62" fmla="*/ 17299 w 4206923"/>
              <a:gd name="connsiteY62" fmla="*/ 815024 h 1479432"/>
              <a:gd name="connsiteX63" fmla="*/ 17299 w 4206923"/>
              <a:gd name="connsiteY63" fmla="*/ 664408 h 1479432"/>
              <a:gd name="connsiteX64" fmla="*/ 357216 w 4206923"/>
              <a:gd name="connsiteY64" fmla="*/ 75308 h 1479432"/>
              <a:gd name="connsiteX65" fmla="*/ 488326 w 4206923"/>
              <a:gd name="connsiteY65" fmla="*/ 0 h 1479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4206923" h="1479432">
                <a:moveTo>
                  <a:pt x="488326" y="0"/>
                </a:moveTo>
                <a:cubicBezTo>
                  <a:pt x="743264" y="0"/>
                  <a:pt x="902600" y="0"/>
                  <a:pt x="1002185" y="0"/>
                </a:cubicBezTo>
                <a:lnTo>
                  <a:pt x="1066030" y="0"/>
                </a:lnTo>
                <a:lnTo>
                  <a:pt x="1083181" y="0"/>
                </a:lnTo>
                <a:cubicBezTo>
                  <a:pt x="1168160" y="0"/>
                  <a:pt x="1168160" y="0"/>
                  <a:pt x="1168160" y="0"/>
                </a:cubicBezTo>
                <a:lnTo>
                  <a:pt x="1290429" y="0"/>
                </a:lnTo>
                <a:cubicBezTo>
                  <a:pt x="1404288" y="0"/>
                  <a:pt x="1489682" y="0"/>
                  <a:pt x="1553727" y="0"/>
                </a:cubicBezTo>
                <a:lnTo>
                  <a:pt x="1611796" y="0"/>
                </a:lnTo>
                <a:lnTo>
                  <a:pt x="1634674" y="0"/>
                </a:lnTo>
                <a:cubicBezTo>
                  <a:pt x="1745864" y="0"/>
                  <a:pt x="1745864" y="0"/>
                  <a:pt x="1745864" y="0"/>
                </a:cubicBezTo>
                <a:lnTo>
                  <a:pt x="1836195" y="0"/>
                </a:lnTo>
                <a:lnTo>
                  <a:pt x="1900647" y="0"/>
                </a:lnTo>
                <a:lnTo>
                  <a:pt x="1986524" y="0"/>
                </a:lnTo>
                <a:cubicBezTo>
                  <a:pt x="2030111" y="0"/>
                  <a:pt x="2067471" y="0"/>
                  <a:pt x="2099493" y="0"/>
                </a:cubicBezTo>
                <a:lnTo>
                  <a:pt x="2125046" y="0"/>
                </a:lnTo>
                <a:lnTo>
                  <a:pt x="2180440" y="0"/>
                </a:lnTo>
                <a:cubicBezTo>
                  <a:pt x="2291630" y="0"/>
                  <a:pt x="2291630" y="0"/>
                  <a:pt x="2291630" y="0"/>
                </a:cubicBezTo>
                <a:lnTo>
                  <a:pt x="2293677" y="0"/>
                </a:lnTo>
                <a:cubicBezTo>
                  <a:pt x="2329528" y="0"/>
                  <a:pt x="2360897" y="0"/>
                  <a:pt x="2388345" y="0"/>
                </a:cubicBezTo>
                <a:lnTo>
                  <a:pt x="2446414" y="0"/>
                </a:lnTo>
                <a:lnTo>
                  <a:pt x="2459486" y="0"/>
                </a:lnTo>
                <a:cubicBezTo>
                  <a:pt x="2580482" y="0"/>
                  <a:pt x="2580482" y="0"/>
                  <a:pt x="2580482" y="0"/>
                </a:cubicBezTo>
                <a:lnTo>
                  <a:pt x="2670812" y="0"/>
                </a:lnTo>
                <a:cubicBezTo>
                  <a:pt x="2735874" y="0"/>
                  <a:pt x="2791642" y="0"/>
                  <a:pt x="2839443" y="0"/>
                </a:cubicBezTo>
                <a:lnTo>
                  <a:pt x="2852814" y="0"/>
                </a:lnTo>
                <a:lnTo>
                  <a:pt x="2960273" y="0"/>
                </a:lnTo>
                <a:lnTo>
                  <a:pt x="3037852" y="0"/>
                </a:lnTo>
                <a:lnTo>
                  <a:pt x="3041269" y="0"/>
                </a:lnTo>
                <a:lnTo>
                  <a:pt x="3077212" y="0"/>
                </a:lnTo>
                <a:lnTo>
                  <a:pt x="3090397" y="0"/>
                </a:lnTo>
                <a:lnTo>
                  <a:pt x="3115626" y="0"/>
                </a:lnTo>
                <a:lnTo>
                  <a:pt x="3126248" y="0"/>
                </a:lnTo>
                <a:lnTo>
                  <a:pt x="3245843" y="0"/>
                </a:lnTo>
                <a:lnTo>
                  <a:pt x="3262250" y="0"/>
                </a:lnTo>
                <a:lnTo>
                  <a:pt x="3366673" y="0"/>
                </a:lnTo>
                <a:lnTo>
                  <a:pt x="3412579" y="0"/>
                </a:lnTo>
                <a:lnTo>
                  <a:pt x="3447669" y="0"/>
                </a:lnTo>
                <a:lnTo>
                  <a:pt x="3496797" y="0"/>
                </a:lnTo>
                <a:lnTo>
                  <a:pt x="3522026" y="0"/>
                </a:lnTo>
                <a:lnTo>
                  <a:pt x="3525549" y="0"/>
                </a:lnTo>
                <a:lnTo>
                  <a:pt x="3532648" y="0"/>
                </a:lnTo>
                <a:lnTo>
                  <a:pt x="3606496" y="0"/>
                </a:lnTo>
                <a:cubicBezTo>
                  <a:pt x="3717686" y="0"/>
                  <a:pt x="3717686" y="0"/>
                  <a:pt x="3717686" y="0"/>
                </a:cubicBezTo>
                <a:cubicBezTo>
                  <a:pt x="3766245" y="0"/>
                  <a:pt x="3824516" y="34010"/>
                  <a:pt x="3848796" y="75308"/>
                </a:cubicBezTo>
                <a:cubicBezTo>
                  <a:pt x="4188713" y="664408"/>
                  <a:pt x="4188713" y="664408"/>
                  <a:pt x="4188713" y="664408"/>
                </a:cubicBezTo>
                <a:cubicBezTo>
                  <a:pt x="4212993" y="705706"/>
                  <a:pt x="4212993" y="773726"/>
                  <a:pt x="4188713" y="815024"/>
                </a:cubicBezTo>
                <a:cubicBezTo>
                  <a:pt x="3848796" y="1404124"/>
                  <a:pt x="3848796" y="1404124"/>
                  <a:pt x="3848796" y="1404124"/>
                </a:cubicBezTo>
                <a:cubicBezTo>
                  <a:pt x="3824516" y="1445422"/>
                  <a:pt x="3766245" y="1479432"/>
                  <a:pt x="3717686" y="1479432"/>
                </a:cubicBezTo>
                <a:lnTo>
                  <a:pt x="3532648" y="1479432"/>
                </a:lnTo>
                <a:lnTo>
                  <a:pt x="3126248" y="1479432"/>
                </a:lnTo>
                <a:lnTo>
                  <a:pt x="3037852" y="1479432"/>
                </a:lnTo>
                <a:lnTo>
                  <a:pt x="2852814" y="1479432"/>
                </a:lnTo>
                <a:lnTo>
                  <a:pt x="2580482" y="1479432"/>
                </a:lnTo>
                <a:lnTo>
                  <a:pt x="2446414" y="1479432"/>
                </a:lnTo>
                <a:lnTo>
                  <a:pt x="2291630" y="1479432"/>
                </a:lnTo>
                <a:lnTo>
                  <a:pt x="1900647" y="1479432"/>
                </a:lnTo>
                <a:lnTo>
                  <a:pt x="1745864" y="1479432"/>
                </a:lnTo>
                <a:lnTo>
                  <a:pt x="1611796" y="1479432"/>
                </a:lnTo>
                <a:lnTo>
                  <a:pt x="1168160" y="1479432"/>
                </a:lnTo>
                <a:lnTo>
                  <a:pt x="1066030" y="1479432"/>
                </a:lnTo>
                <a:lnTo>
                  <a:pt x="488326" y="1479432"/>
                </a:lnTo>
                <a:cubicBezTo>
                  <a:pt x="440981" y="1479432"/>
                  <a:pt x="381495" y="1445422"/>
                  <a:pt x="357216" y="1404124"/>
                </a:cubicBezTo>
                <a:cubicBezTo>
                  <a:pt x="17299" y="815024"/>
                  <a:pt x="17299" y="815024"/>
                  <a:pt x="17299" y="815024"/>
                </a:cubicBezTo>
                <a:cubicBezTo>
                  <a:pt x="-5767" y="773726"/>
                  <a:pt x="-5767" y="705706"/>
                  <a:pt x="17299" y="664408"/>
                </a:cubicBezTo>
                <a:cubicBezTo>
                  <a:pt x="357216" y="75308"/>
                  <a:pt x="357216" y="75308"/>
                  <a:pt x="357216" y="75308"/>
                </a:cubicBezTo>
                <a:cubicBezTo>
                  <a:pt x="381495" y="34010"/>
                  <a:pt x="440981" y="0"/>
                  <a:pt x="488326" y="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2700000" scaled="1"/>
          </a:gradFill>
          <a:ln w="190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330200" dist="127000" dir="2700000" algn="tl" rotWithShape="0">
              <a:prstClr val="black">
                <a:alpha val="31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>
              <a:ea typeface="微软雅黑"/>
            </a:endParaRPr>
          </a:p>
        </p:txBody>
      </p:sp>
      <p:sp>
        <p:nvSpPr>
          <p:cNvPr id="62" name="任意多边形 61"/>
          <p:cNvSpPr>
            <a:spLocks/>
          </p:cNvSpPr>
          <p:nvPr/>
        </p:nvSpPr>
        <p:spPr bwMode="auto">
          <a:xfrm>
            <a:off x="1959731" y="827695"/>
            <a:ext cx="6422269" cy="1718265"/>
          </a:xfrm>
          <a:custGeom>
            <a:avLst/>
            <a:gdLst>
              <a:gd name="connsiteX0" fmla="*/ 488326 w 4206923"/>
              <a:gd name="connsiteY0" fmla="*/ 0 h 1479432"/>
              <a:gd name="connsiteX1" fmla="*/ 1002185 w 4206923"/>
              <a:gd name="connsiteY1" fmla="*/ 0 h 1479432"/>
              <a:gd name="connsiteX2" fmla="*/ 1066030 w 4206923"/>
              <a:gd name="connsiteY2" fmla="*/ 0 h 1479432"/>
              <a:gd name="connsiteX3" fmla="*/ 1083181 w 4206923"/>
              <a:gd name="connsiteY3" fmla="*/ 0 h 1479432"/>
              <a:gd name="connsiteX4" fmla="*/ 1168160 w 4206923"/>
              <a:gd name="connsiteY4" fmla="*/ 0 h 1479432"/>
              <a:gd name="connsiteX5" fmla="*/ 1290429 w 4206923"/>
              <a:gd name="connsiteY5" fmla="*/ 0 h 1479432"/>
              <a:gd name="connsiteX6" fmla="*/ 1553727 w 4206923"/>
              <a:gd name="connsiteY6" fmla="*/ 0 h 1479432"/>
              <a:gd name="connsiteX7" fmla="*/ 1611796 w 4206923"/>
              <a:gd name="connsiteY7" fmla="*/ 0 h 1479432"/>
              <a:gd name="connsiteX8" fmla="*/ 1634674 w 4206923"/>
              <a:gd name="connsiteY8" fmla="*/ 0 h 1479432"/>
              <a:gd name="connsiteX9" fmla="*/ 1745864 w 4206923"/>
              <a:gd name="connsiteY9" fmla="*/ 0 h 1479432"/>
              <a:gd name="connsiteX10" fmla="*/ 1836195 w 4206923"/>
              <a:gd name="connsiteY10" fmla="*/ 0 h 1479432"/>
              <a:gd name="connsiteX11" fmla="*/ 1900647 w 4206923"/>
              <a:gd name="connsiteY11" fmla="*/ 0 h 1479432"/>
              <a:gd name="connsiteX12" fmla="*/ 1986524 w 4206923"/>
              <a:gd name="connsiteY12" fmla="*/ 0 h 1479432"/>
              <a:gd name="connsiteX13" fmla="*/ 2099493 w 4206923"/>
              <a:gd name="connsiteY13" fmla="*/ 0 h 1479432"/>
              <a:gd name="connsiteX14" fmla="*/ 2125046 w 4206923"/>
              <a:gd name="connsiteY14" fmla="*/ 0 h 1479432"/>
              <a:gd name="connsiteX15" fmla="*/ 2180440 w 4206923"/>
              <a:gd name="connsiteY15" fmla="*/ 0 h 1479432"/>
              <a:gd name="connsiteX16" fmla="*/ 2291630 w 4206923"/>
              <a:gd name="connsiteY16" fmla="*/ 0 h 1479432"/>
              <a:gd name="connsiteX17" fmla="*/ 2293677 w 4206923"/>
              <a:gd name="connsiteY17" fmla="*/ 0 h 1479432"/>
              <a:gd name="connsiteX18" fmla="*/ 2388345 w 4206923"/>
              <a:gd name="connsiteY18" fmla="*/ 0 h 1479432"/>
              <a:gd name="connsiteX19" fmla="*/ 2446414 w 4206923"/>
              <a:gd name="connsiteY19" fmla="*/ 0 h 1479432"/>
              <a:gd name="connsiteX20" fmla="*/ 2459486 w 4206923"/>
              <a:gd name="connsiteY20" fmla="*/ 0 h 1479432"/>
              <a:gd name="connsiteX21" fmla="*/ 2580482 w 4206923"/>
              <a:gd name="connsiteY21" fmla="*/ 0 h 1479432"/>
              <a:gd name="connsiteX22" fmla="*/ 2670812 w 4206923"/>
              <a:gd name="connsiteY22" fmla="*/ 0 h 1479432"/>
              <a:gd name="connsiteX23" fmla="*/ 2839443 w 4206923"/>
              <a:gd name="connsiteY23" fmla="*/ 0 h 1479432"/>
              <a:gd name="connsiteX24" fmla="*/ 2852814 w 4206923"/>
              <a:gd name="connsiteY24" fmla="*/ 0 h 1479432"/>
              <a:gd name="connsiteX25" fmla="*/ 2960273 w 4206923"/>
              <a:gd name="connsiteY25" fmla="*/ 0 h 1479432"/>
              <a:gd name="connsiteX26" fmla="*/ 3037852 w 4206923"/>
              <a:gd name="connsiteY26" fmla="*/ 0 h 1479432"/>
              <a:gd name="connsiteX27" fmla="*/ 3041269 w 4206923"/>
              <a:gd name="connsiteY27" fmla="*/ 0 h 1479432"/>
              <a:gd name="connsiteX28" fmla="*/ 3077212 w 4206923"/>
              <a:gd name="connsiteY28" fmla="*/ 0 h 1479432"/>
              <a:gd name="connsiteX29" fmla="*/ 3090397 w 4206923"/>
              <a:gd name="connsiteY29" fmla="*/ 0 h 1479432"/>
              <a:gd name="connsiteX30" fmla="*/ 3115626 w 4206923"/>
              <a:gd name="connsiteY30" fmla="*/ 0 h 1479432"/>
              <a:gd name="connsiteX31" fmla="*/ 3126248 w 4206923"/>
              <a:gd name="connsiteY31" fmla="*/ 0 h 1479432"/>
              <a:gd name="connsiteX32" fmla="*/ 3245843 w 4206923"/>
              <a:gd name="connsiteY32" fmla="*/ 0 h 1479432"/>
              <a:gd name="connsiteX33" fmla="*/ 3262250 w 4206923"/>
              <a:gd name="connsiteY33" fmla="*/ 0 h 1479432"/>
              <a:gd name="connsiteX34" fmla="*/ 3366673 w 4206923"/>
              <a:gd name="connsiteY34" fmla="*/ 0 h 1479432"/>
              <a:gd name="connsiteX35" fmla="*/ 3412579 w 4206923"/>
              <a:gd name="connsiteY35" fmla="*/ 0 h 1479432"/>
              <a:gd name="connsiteX36" fmla="*/ 3447669 w 4206923"/>
              <a:gd name="connsiteY36" fmla="*/ 0 h 1479432"/>
              <a:gd name="connsiteX37" fmla="*/ 3496797 w 4206923"/>
              <a:gd name="connsiteY37" fmla="*/ 0 h 1479432"/>
              <a:gd name="connsiteX38" fmla="*/ 3522026 w 4206923"/>
              <a:gd name="connsiteY38" fmla="*/ 0 h 1479432"/>
              <a:gd name="connsiteX39" fmla="*/ 3525549 w 4206923"/>
              <a:gd name="connsiteY39" fmla="*/ 0 h 1479432"/>
              <a:gd name="connsiteX40" fmla="*/ 3532648 w 4206923"/>
              <a:gd name="connsiteY40" fmla="*/ 0 h 1479432"/>
              <a:gd name="connsiteX41" fmla="*/ 3606496 w 4206923"/>
              <a:gd name="connsiteY41" fmla="*/ 0 h 1479432"/>
              <a:gd name="connsiteX42" fmla="*/ 3717686 w 4206923"/>
              <a:gd name="connsiteY42" fmla="*/ 0 h 1479432"/>
              <a:gd name="connsiteX43" fmla="*/ 3848796 w 4206923"/>
              <a:gd name="connsiteY43" fmla="*/ 75308 h 1479432"/>
              <a:gd name="connsiteX44" fmla="*/ 4188713 w 4206923"/>
              <a:gd name="connsiteY44" fmla="*/ 664408 h 1479432"/>
              <a:gd name="connsiteX45" fmla="*/ 4188713 w 4206923"/>
              <a:gd name="connsiteY45" fmla="*/ 815024 h 1479432"/>
              <a:gd name="connsiteX46" fmla="*/ 3848796 w 4206923"/>
              <a:gd name="connsiteY46" fmla="*/ 1404124 h 1479432"/>
              <a:gd name="connsiteX47" fmla="*/ 3717686 w 4206923"/>
              <a:gd name="connsiteY47" fmla="*/ 1479432 h 1479432"/>
              <a:gd name="connsiteX48" fmla="*/ 3532648 w 4206923"/>
              <a:gd name="connsiteY48" fmla="*/ 1479432 h 1479432"/>
              <a:gd name="connsiteX49" fmla="*/ 3126248 w 4206923"/>
              <a:gd name="connsiteY49" fmla="*/ 1479432 h 1479432"/>
              <a:gd name="connsiteX50" fmla="*/ 3037852 w 4206923"/>
              <a:gd name="connsiteY50" fmla="*/ 1479432 h 1479432"/>
              <a:gd name="connsiteX51" fmla="*/ 2852814 w 4206923"/>
              <a:gd name="connsiteY51" fmla="*/ 1479432 h 1479432"/>
              <a:gd name="connsiteX52" fmla="*/ 2580482 w 4206923"/>
              <a:gd name="connsiteY52" fmla="*/ 1479432 h 1479432"/>
              <a:gd name="connsiteX53" fmla="*/ 2446414 w 4206923"/>
              <a:gd name="connsiteY53" fmla="*/ 1479432 h 1479432"/>
              <a:gd name="connsiteX54" fmla="*/ 2291630 w 4206923"/>
              <a:gd name="connsiteY54" fmla="*/ 1479432 h 1479432"/>
              <a:gd name="connsiteX55" fmla="*/ 1900647 w 4206923"/>
              <a:gd name="connsiteY55" fmla="*/ 1479432 h 1479432"/>
              <a:gd name="connsiteX56" fmla="*/ 1745864 w 4206923"/>
              <a:gd name="connsiteY56" fmla="*/ 1479432 h 1479432"/>
              <a:gd name="connsiteX57" fmla="*/ 1611796 w 4206923"/>
              <a:gd name="connsiteY57" fmla="*/ 1479432 h 1479432"/>
              <a:gd name="connsiteX58" fmla="*/ 1168160 w 4206923"/>
              <a:gd name="connsiteY58" fmla="*/ 1479432 h 1479432"/>
              <a:gd name="connsiteX59" fmla="*/ 1066030 w 4206923"/>
              <a:gd name="connsiteY59" fmla="*/ 1479432 h 1479432"/>
              <a:gd name="connsiteX60" fmla="*/ 488326 w 4206923"/>
              <a:gd name="connsiteY60" fmla="*/ 1479432 h 1479432"/>
              <a:gd name="connsiteX61" fmla="*/ 357216 w 4206923"/>
              <a:gd name="connsiteY61" fmla="*/ 1404124 h 1479432"/>
              <a:gd name="connsiteX62" fmla="*/ 17299 w 4206923"/>
              <a:gd name="connsiteY62" fmla="*/ 815024 h 1479432"/>
              <a:gd name="connsiteX63" fmla="*/ 17299 w 4206923"/>
              <a:gd name="connsiteY63" fmla="*/ 664408 h 1479432"/>
              <a:gd name="connsiteX64" fmla="*/ 357216 w 4206923"/>
              <a:gd name="connsiteY64" fmla="*/ 75308 h 1479432"/>
              <a:gd name="connsiteX65" fmla="*/ 488326 w 4206923"/>
              <a:gd name="connsiteY65" fmla="*/ 0 h 1479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4206923" h="1479432">
                <a:moveTo>
                  <a:pt x="488326" y="0"/>
                </a:moveTo>
                <a:cubicBezTo>
                  <a:pt x="743264" y="0"/>
                  <a:pt x="902600" y="0"/>
                  <a:pt x="1002185" y="0"/>
                </a:cubicBezTo>
                <a:lnTo>
                  <a:pt x="1066030" y="0"/>
                </a:lnTo>
                <a:lnTo>
                  <a:pt x="1083181" y="0"/>
                </a:lnTo>
                <a:cubicBezTo>
                  <a:pt x="1168160" y="0"/>
                  <a:pt x="1168160" y="0"/>
                  <a:pt x="1168160" y="0"/>
                </a:cubicBezTo>
                <a:lnTo>
                  <a:pt x="1290429" y="0"/>
                </a:lnTo>
                <a:cubicBezTo>
                  <a:pt x="1404288" y="0"/>
                  <a:pt x="1489682" y="0"/>
                  <a:pt x="1553727" y="0"/>
                </a:cubicBezTo>
                <a:lnTo>
                  <a:pt x="1611796" y="0"/>
                </a:lnTo>
                <a:lnTo>
                  <a:pt x="1634674" y="0"/>
                </a:lnTo>
                <a:cubicBezTo>
                  <a:pt x="1745864" y="0"/>
                  <a:pt x="1745864" y="0"/>
                  <a:pt x="1745864" y="0"/>
                </a:cubicBezTo>
                <a:lnTo>
                  <a:pt x="1836195" y="0"/>
                </a:lnTo>
                <a:lnTo>
                  <a:pt x="1900647" y="0"/>
                </a:lnTo>
                <a:lnTo>
                  <a:pt x="1986524" y="0"/>
                </a:lnTo>
                <a:cubicBezTo>
                  <a:pt x="2030111" y="0"/>
                  <a:pt x="2067471" y="0"/>
                  <a:pt x="2099493" y="0"/>
                </a:cubicBezTo>
                <a:lnTo>
                  <a:pt x="2125046" y="0"/>
                </a:lnTo>
                <a:lnTo>
                  <a:pt x="2180440" y="0"/>
                </a:lnTo>
                <a:cubicBezTo>
                  <a:pt x="2291630" y="0"/>
                  <a:pt x="2291630" y="0"/>
                  <a:pt x="2291630" y="0"/>
                </a:cubicBezTo>
                <a:lnTo>
                  <a:pt x="2293677" y="0"/>
                </a:lnTo>
                <a:cubicBezTo>
                  <a:pt x="2329528" y="0"/>
                  <a:pt x="2360897" y="0"/>
                  <a:pt x="2388345" y="0"/>
                </a:cubicBezTo>
                <a:lnTo>
                  <a:pt x="2446414" y="0"/>
                </a:lnTo>
                <a:lnTo>
                  <a:pt x="2459486" y="0"/>
                </a:lnTo>
                <a:cubicBezTo>
                  <a:pt x="2580482" y="0"/>
                  <a:pt x="2580482" y="0"/>
                  <a:pt x="2580482" y="0"/>
                </a:cubicBezTo>
                <a:lnTo>
                  <a:pt x="2670812" y="0"/>
                </a:lnTo>
                <a:cubicBezTo>
                  <a:pt x="2735874" y="0"/>
                  <a:pt x="2791642" y="0"/>
                  <a:pt x="2839443" y="0"/>
                </a:cubicBezTo>
                <a:lnTo>
                  <a:pt x="2852814" y="0"/>
                </a:lnTo>
                <a:lnTo>
                  <a:pt x="2960273" y="0"/>
                </a:lnTo>
                <a:lnTo>
                  <a:pt x="3037852" y="0"/>
                </a:lnTo>
                <a:lnTo>
                  <a:pt x="3041269" y="0"/>
                </a:lnTo>
                <a:lnTo>
                  <a:pt x="3077212" y="0"/>
                </a:lnTo>
                <a:lnTo>
                  <a:pt x="3090397" y="0"/>
                </a:lnTo>
                <a:lnTo>
                  <a:pt x="3115626" y="0"/>
                </a:lnTo>
                <a:lnTo>
                  <a:pt x="3126248" y="0"/>
                </a:lnTo>
                <a:lnTo>
                  <a:pt x="3245843" y="0"/>
                </a:lnTo>
                <a:lnTo>
                  <a:pt x="3262250" y="0"/>
                </a:lnTo>
                <a:lnTo>
                  <a:pt x="3366673" y="0"/>
                </a:lnTo>
                <a:lnTo>
                  <a:pt x="3412579" y="0"/>
                </a:lnTo>
                <a:lnTo>
                  <a:pt x="3447669" y="0"/>
                </a:lnTo>
                <a:lnTo>
                  <a:pt x="3496797" y="0"/>
                </a:lnTo>
                <a:lnTo>
                  <a:pt x="3522026" y="0"/>
                </a:lnTo>
                <a:lnTo>
                  <a:pt x="3525549" y="0"/>
                </a:lnTo>
                <a:lnTo>
                  <a:pt x="3532648" y="0"/>
                </a:lnTo>
                <a:lnTo>
                  <a:pt x="3606496" y="0"/>
                </a:lnTo>
                <a:cubicBezTo>
                  <a:pt x="3717686" y="0"/>
                  <a:pt x="3717686" y="0"/>
                  <a:pt x="3717686" y="0"/>
                </a:cubicBezTo>
                <a:cubicBezTo>
                  <a:pt x="3766245" y="0"/>
                  <a:pt x="3824516" y="34010"/>
                  <a:pt x="3848796" y="75308"/>
                </a:cubicBezTo>
                <a:cubicBezTo>
                  <a:pt x="4188713" y="664408"/>
                  <a:pt x="4188713" y="664408"/>
                  <a:pt x="4188713" y="664408"/>
                </a:cubicBezTo>
                <a:cubicBezTo>
                  <a:pt x="4212993" y="705706"/>
                  <a:pt x="4212993" y="773726"/>
                  <a:pt x="4188713" y="815024"/>
                </a:cubicBezTo>
                <a:cubicBezTo>
                  <a:pt x="3848796" y="1404124"/>
                  <a:pt x="3848796" y="1404124"/>
                  <a:pt x="3848796" y="1404124"/>
                </a:cubicBezTo>
                <a:cubicBezTo>
                  <a:pt x="3824516" y="1445422"/>
                  <a:pt x="3766245" y="1479432"/>
                  <a:pt x="3717686" y="1479432"/>
                </a:cubicBezTo>
                <a:lnTo>
                  <a:pt x="3532648" y="1479432"/>
                </a:lnTo>
                <a:lnTo>
                  <a:pt x="3126248" y="1479432"/>
                </a:lnTo>
                <a:lnTo>
                  <a:pt x="3037852" y="1479432"/>
                </a:lnTo>
                <a:lnTo>
                  <a:pt x="2852814" y="1479432"/>
                </a:lnTo>
                <a:lnTo>
                  <a:pt x="2580482" y="1479432"/>
                </a:lnTo>
                <a:lnTo>
                  <a:pt x="2446414" y="1479432"/>
                </a:lnTo>
                <a:lnTo>
                  <a:pt x="2291630" y="1479432"/>
                </a:lnTo>
                <a:lnTo>
                  <a:pt x="1900647" y="1479432"/>
                </a:lnTo>
                <a:lnTo>
                  <a:pt x="1745864" y="1479432"/>
                </a:lnTo>
                <a:lnTo>
                  <a:pt x="1611796" y="1479432"/>
                </a:lnTo>
                <a:lnTo>
                  <a:pt x="1168160" y="1479432"/>
                </a:lnTo>
                <a:lnTo>
                  <a:pt x="1066030" y="1479432"/>
                </a:lnTo>
                <a:lnTo>
                  <a:pt x="488326" y="1479432"/>
                </a:lnTo>
                <a:cubicBezTo>
                  <a:pt x="440981" y="1479432"/>
                  <a:pt x="381495" y="1445422"/>
                  <a:pt x="357216" y="1404124"/>
                </a:cubicBezTo>
                <a:cubicBezTo>
                  <a:pt x="17299" y="815024"/>
                  <a:pt x="17299" y="815024"/>
                  <a:pt x="17299" y="815024"/>
                </a:cubicBezTo>
                <a:cubicBezTo>
                  <a:pt x="-5767" y="773726"/>
                  <a:pt x="-5767" y="705706"/>
                  <a:pt x="17299" y="664408"/>
                </a:cubicBezTo>
                <a:cubicBezTo>
                  <a:pt x="357216" y="75308"/>
                  <a:pt x="357216" y="75308"/>
                  <a:pt x="357216" y="75308"/>
                </a:cubicBezTo>
                <a:cubicBezTo>
                  <a:pt x="381495" y="34010"/>
                  <a:pt x="440981" y="0"/>
                  <a:pt x="488326" y="0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2700000" scaled="1"/>
          </a:gradFill>
          <a:ln w="190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330200" dist="127000" dir="2700000" algn="tl" rotWithShape="0">
              <a:prstClr val="black">
                <a:alpha val="31000"/>
              </a:prstClr>
            </a:outerShdw>
          </a:effec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>
              <a:ea typeface="微软雅黑"/>
            </a:endParaRPr>
          </a:p>
        </p:txBody>
      </p:sp>
      <p:grpSp>
        <p:nvGrpSpPr>
          <p:cNvPr id="84" name="组合 83"/>
          <p:cNvGrpSpPr/>
          <p:nvPr/>
        </p:nvGrpSpPr>
        <p:grpSpPr>
          <a:xfrm>
            <a:off x="707805" y="3128792"/>
            <a:ext cx="1251926" cy="1109597"/>
            <a:chOff x="3426161" y="3384306"/>
            <a:chExt cx="1251926" cy="1109597"/>
          </a:xfrm>
        </p:grpSpPr>
        <p:sp>
          <p:nvSpPr>
            <p:cNvPr id="61" name="Freeform 5"/>
            <p:cNvSpPr>
              <a:spLocks/>
            </p:cNvSpPr>
            <p:nvPr/>
          </p:nvSpPr>
          <p:spPr bwMode="auto">
            <a:xfrm>
              <a:off x="3426161" y="3384329"/>
              <a:ext cx="1251926" cy="110957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rgbClr val="0070C0"/>
            </a:solidFill>
            <a:ln w="12700">
              <a:noFill/>
            </a:ln>
            <a:effectLst>
              <a:outerShdw blurRad="330200" dist="127000" dir="2700000" algn="tl" rotWithShape="0">
                <a:prstClr val="black">
                  <a:alpha val="31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ea typeface="微软雅黑"/>
              </a:endParaRPr>
            </a:p>
          </p:txBody>
        </p:sp>
        <p:sp>
          <p:nvSpPr>
            <p:cNvPr id="75" name="Freeform 5"/>
            <p:cNvSpPr>
              <a:spLocks/>
            </p:cNvSpPr>
            <p:nvPr/>
          </p:nvSpPr>
          <p:spPr bwMode="auto">
            <a:xfrm>
              <a:off x="3466494" y="3384306"/>
              <a:ext cx="975233" cy="1109597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  <a:gd name="connsiteX0" fmla="*/ 2926 w 9929"/>
                <a:gd name="connsiteY0" fmla="*/ 10000 h 10036"/>
                <a:gd name="connsiteX1" fmla="*/ 2141 w 9929"/>
                <a:gd name="connsiteY1" fmla="*/ 9491 h 10036"/>
                <a:gd name="connsiteX2" fmla="*/ 104 w 9929"/>
                <a:gd name="connsiteY2" fmla="*/ 5509 h 10036"/>
                <a:gd name="connsiteX3" fmla="*/ 104 w 9929"/>
                <a:gd name="connsiteY3" fmla="*/ 4491 h 10036"/>
                <a:gd name="connsiteX4" fmla="*/ 2141 w 9929"/>
                <a:gd name="connsiteY4" fmla="*/ 509 h 10036"/>
                <a:gd name="connsiteX5" fmla="*/ 2926 w 9929"/>
                <a:gd name="connsiteY5" fmla="*/ 0 h 10036"/>
                <a:gd name="connsiteX6" fmla="*/ 6999 w 9929"/>
                <a:gd name="connsiteY6" fmla="*/ 0 h 10036"/>
                <a:gd name="connsiteX7" fmla="*/ 7784 w 9929"/>
                <a:gd name="connsiteY7" fmla="*/ 509 h 10036"/>
                <a:gd name="connsiteX8" fmla="*/ 9821 w 9929"/>
                <a:gd name="connsiteY8" fmla="*/ 4491 h 10036"/>
                <a:gd name="connsiteX9" fmla="*/ 9821 w 9929"/>
                <a:gd name="connsiteY9" fmla="*/ 5509 h 10036"/>
                <a:gd name="connsiteX10" fmla="*/ 7784 w 9929"/>
                <a:gd name="connsiteY10" fmla="*/ 9491 h 10036"/>
                <a:gd name="connsiteX11" fmla="*/ 2926 w 9929"/>
                <a:gd name="connsiteY11" fmla="*/ 10000 h 10036"/>
                <a:gd name="connsiteX0" fmla="*/ 2947 w 10000"/>
                <a:gd name="connsiteY0" fmla="*/ 9964 h 9964"/>
                <a:gd name="connsiteX1" fmla="*/ 2156 w 10000"/>
                <a:gd name="connsiteY1" fmla="*/ 9457 h 9964"/>
                <a:gd name="connsiteX2" fmla="*/ 105 w 10000"/>
                <a:gd name="connsiteY2" fmla="*/ 5489 h 9964"/>
                <a:gd name="connsiteX3" fmla="*/ 105 w 10000"/>
                <a:gd name="connsiteY3" fmla="*/ 4475 h 9964"/>
                <a:gd name="connsiteX4" fmla="*/ 2156 w 10000"/>
                <a:gd name="connsiteY4" fmla="*/ 507 h 9964"/>
                <a:gd name="connsiteX5" fmla="*/ 2947 w 10000"/>
                <a:gd name="connsiteY5" fmla="*/ 0 h 9964"/>
                <a:gd name="connsiteX6" fmla="*/ 7049 w 10000"/>
                <a:gd name="connsiteY6" fmla="*/ 0 h 9964"/>
                <a:gd name="connsiteX7" fmla="*/ 7840 w 10000"/>
                <a:gd name="connsiteY7" fmla="*/ 507 h 9964"/>
                <a:gd name="connsiteX8" fmla="*/ 9891 w 10000"/>
                <a:gd name="connsiteY8" fmla="*/ 4475 h 9964"/>
                <a:gd name="connsiteX9" fmla="*/ 9891 w 10000"/>
                <a:gd name="connsiteY9" fmla="*/ 5489 h 9964"/>
                <a:gd name="connsiteX10" fmla="*/ 2947 w 10000"/>
                <a:gd name="connsiteY10" fmla="*/ 9964 h 9964"/>
                <a:gd name="connsiteX0" fmla="*/ 2947 w 10070"/>
                <a:gd name="connsiteY0" fmla="*/ 10000 h 10000"/>
                <a:gd name="connsiteX1" fmla="*/ 2156 w 10070"/>
                <a:gd name="connsiteY1" fmla="*/ 9491 h 10000"/>
                <a:gd name="connsiteX2" fmla="*/ 105 w 10070"/>
                <a:gd name="connsiteY2" fmla="*/ 5509 h 10000"/>
                <a:gd name="connsiteX3" fmla="*/ 105 w 10070"/>
                <a:gd name="connsiteY3" fmla="*/ 4491 h 10000"/>
                <a:gd name="connsiteX4" fmla="*/ 2156 w 10070"/>
                <a:gd name="connsiteY4" fmla="*/ 509 h 10000"/>
                <a:gd name="connsiteX5" fmla="*/ 2947 w 10070"/>
                <a:gd name="connsiteY5" fmla="*/ 0 h 10000"/>
                <a:gd name="connsiteX6" fmla="*/ 7049 w 10070"/>
                <a:gd name="connsiteY6" fmla="*/ 0 h 10000"/>
                <a:gd name="connsiteX7" fmla="*/ 7840 w 10070"/>
                <a:gd name="connsiteY7" fmla="*/ 509 h 10000"/>
                <a:gd name="connsiteX8" fmla="*/ 9891 w 10070"/>
                <a:gd name="connsiteY8" fmla="*/ 4491 h 10000"/>
                <a:gd name="connsiteX9" fmla="*/ 2947 w 10070"/>
                <a:gd name="connsiteY9" fmla="*/ 10000 h 10000"/>
                <a:gd name="connsiteX0" fmla="*/ 2947 w 8049"/>
                <a:gd name="connsiteY0" fmla="*/ 10391 h 10391"/>
                <a:gd name="connsiteX1" fmla="*/ 2156 w 8049"/>
                <a:gd name="connsiteY1" fmla="*/ 9882 h 10391"/>
                <a:gd name="connsiteX2" fmla="*/ 105 w 8049"/>
                <a:gd name="connsiteY2" fmla="*/ 5900 h 10391"/>
                <a:gd name="connsiteX3" fmla="*/ 105 w 8049"/>
                <a:gd name="connsiteY3" fmla="*/ 4882 h 10391"/>
                <a:gd name="connsiteX4" fmla="*/ 2156 w 8049"/>
                <a:gd name="connsiteY4" fmla="*/ 900 h 10391"/>
                <a:gd name="connsiteX5" fmla="*/ 2947 w 8049"/>
                <a:gd name="connsiteY5" fmla="*/ 391 h 10391"/>
                <a:gd name="connsiteX6" fmla="*/ 7049 w 8049"/>
                <a:gd name="connsiteY6" fmla="*/ 391 h 10391"/>
                <a:gd name="connsiteX7" fmla="*/ 7840 w 8049"/>
                <a:gd name="connsiteY7" fmla="*/ 900 h 10391"/>
                <a:gd name="connsiteX8" fmla="*/ 2947 w 8049"/>
                <a:gd name="connsiteY8" fmla="*/ 10391 h 10391"/>
                <a:gd name="connsiteX0" fmla="*/ 3660 w 9981"/>
                <a:gd name="connsiteY0" fmla="*/ 9640 h 9640"/>
                <a:gd name="connsiteX1" fmla="*/ 2678 w 9981"/>
                <a:gd name="connsiteY1" fmla="*/ 9150 h 9640"/>
                <a:gd name="connsiteX2" fmla="*/ 129 w 9981"/>
                <a:gd name="connsiteY2" fmla="*/ 5318 h 9640"/>
                <a:gd name="connsiteX3" fmla="*/ 129 w 9981"/>
                <a:gd name="connsiteY3" fmla="*/ 4338 h 9640"/>
                <a:gd name="connsiteX4" fmla="*/ 2678 w 9981"/>
                <a:gd name="connsiteY4" fmla="*/ 506 h 9640"/>
                <a:gd name="connsiteX5" fmla="*/ 3660 w 9981"/>
                <a:gd name="connsiteY5" fmla="*/ 16 h 9640"/>
                <a:gd name="connsiteX6" fmla="*/ 8757 w 9981"/>
                <a:gd name="connsiteY6" fmla="*/ 16 h 9640"/>
                <a:gd name="connsiteX7" fmla="*/ 9739 w 9981"/>
                <a:gd name="connsiteY7" fmla="*/ 506 h 9640"/>
                <a:gd name="connsiteX8" fmla="*/ 3660 w 9981"/>
                <a:gd name="connsiteY8" fmla="*/ 9640 h 9640"/>
                <a:gd name="connsiteX0" fmla="*/ 3667 w 9758"/>
                <a:gd name="connsiteY0" fmla="*/ 10713 h 10713"/>
                <a:gd name="connsiteX1" fmla="*/ 2683 w 9758"/>
                <a:gd name="connsiteY1" fmla="*/ 10205 h 10713"/>
                <a:gd name="connsiteX2" fmla="*/ 129 w 9758"/>
                <a:gd name="connsiteY2" fmla="*/ 6230 h 10713"/>
                <a:gd name="connsiteX3" fmla="*/ 129 w 9758"/>
                <a:gd name="connsiteY3" fmla="*/ 5213 h 10713"/>
                <a:gd name="connsiteX4" fmla="*/ 2683 w 9758"/>
                <a:gd name="connsiteY4" fmla="*/ 1238 h 10713"/>
                <a:gd name="connsiteX5" fmla="*/ 3667 w 9758"/>
                <a:gd name="connsiteY5" fmla="*/ 730 h 10713"/>
                <a:gd name="connsiteX6" fmla="*/ 8774 w 9758"/>
                <a:gd name="connsiteY6" fmla="*/ 730 h 10713"/>
                <a:gd name="connsiteX7" fmla="*/ 9758 w 9758"/>
                <a:gd name="connsiteY7" fmla="*/ 1238 h 10713"/>
                <a:gd name="connsiteX8" fmla="*/ 3667 w 9758"/>
                <a:gd name="connsiteY8" fmla="*/ 10713 h 10713"/>
                <a:gd name="connsiteX0" fmla="*/ 3758 w 10000"/>
                <a:gd name="connsiteY0" fmla="*/ 9319 h 9319"/>
                <a:gd name="connsiteX1" fmla="*/ 2750 w 10000"/>
                <a:gd name="connsiteY1" fmla="*/ 8845 h 9319"/>
                <a:gd name="connsiteX2" fmla="*/ 132 w 10000"/>
                <a:gd name="connsiteY2" fmla="*/ 5134 h 9319"/>
                <a:gd name="connsiteX3" fmla="*/ 132 w 10000"/>
                <a:gd name="connsiteY3" fmla="*/ 4185 h 9319"/>
                <a:gd name="connsiteX4" fmla="*/ 2750 w 10000"/>
                <a:gd name="connsiteY4" fmla="*/ 475 h 9319"/>
                <a:gd name="connsiteX5" fmla="*/ 3758 w 10000"/>
                <a:gd name="connsiteY5" fmla="*/ 0 h 9319"/>
                <a:gd name="connsiteX6" fmla="*/ 8992 w 10000"/>
                <a:gd name="connsiteY6" fmla="*/ 0 h 9319"/>
                <a:gd name="connsiteX7" fmla="*/ 10000 w 10000"/>
                <a:gd name="connsiteY7" fmla="*/ 475 h 9319"/>
                <a:gd name="connsiteX8" fmla="*/ 3758 w 10000"/>
                <a:gd name="connsiteY8" fmla="*/ 9319 h 9319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3758 w 10000"/>
                <a:gd name="connsiteY8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7779 w 10000"/>
                <a:gd name="connsiteY8" fmla="*/ 5715 h 10000"/>
                <a:gd name="connsiteX9" fmla="*/ 3758 w 10000"/>
                <a:gd name="connsiteY9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7779 w 10000"/>
                <a:gd name="connsiteY8" fmla="*/ 5715 h 10000"/>
                <a:gd name="connsiteX9" fmla="*/ 3758 w 10000"/>
                <a:gd name="connsiteY9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7779 w 10000"/>
                <a:gd name="connsiteY8" fmla="*/ 5715 h 10000"/>
                <a:gd name="connsiteX9" fmla="*/ 3758 w 10000"/>
                <a:gd name="connsiteY9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7657 w 10000"/>
                <a:gd name="connsiteY8" fmla="*/ 5358 h 10000"/>
                <a:gd name="connsiteX9" fmla="*/ 3758 w 10000"/>
                <a:gd name="connsiteY9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6803 w 10000"/>
                <a:gd name="connsiteY8" fmla="*/ 4894 h 10000"/>
                <a:gd name="connsiteX9" fmla="*/ 3758 w 10000"/>
                <a:gd name="connsiteY9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6803 w 10000"/>
                <a:gd name="connsiteY8" fmla="*/ 4894 h 10000"/>
                <a:gd name="connsiteX9" fmla="*/ 3758 w 10000"/>
                <a:gd name="connsiteY9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6803 w 10000"/>
                <a:gd name="connsiteY8" fmla="*/ 4894 h 10000"/>
                <a:gd name="connsiteX9" fmla="*/ 3758 w 10000"/>
                <a:gd name="connsiteY9" fmla="*/ 10000 h 10000"/>
                <a:gd name="connsiteX0" fmla="*/ 3758 w 10027"/>
                <a:gd name="connsiteY0" fmla="*/ 10000 h 10000"/>
                <a:gd name="connsiteX1" fmla="*/ 2750 w 10027"/>
                <a:gd name="connsiteY1" fmla="*/ 9491 h 10000"/>
                <a:gd name="connsiteX2" fmla="*/ 132 w 10027"/>
                <a:gd name="connsiteY2" fmla="*/ 5509 h 10000"/>
                <a:gd name="connsiteX3" fmla="*/ 132 w 10027"/>
                <a:gd name="connsiteY3" fmla="*/ 4491 h 10000"/>
                <a:gd name="connsiteX4" fmla="*/ 2750 w 10027"/>
                <a:gd name="connsiteY4" fmla="*/ 510 h 10000"/>
                <a:gd name="connsiteX5" fmla="*/ 3758 w 10027"/>
                <a:gd name="connsiteY5" fmla="*/ 0 h 10000"/>
                <a:gd name="connsiteX6" fmla="*/ 8992 w 10027"/>
                <a:gd name="connsiteY6" fmla="*/ 0 h 10000"/>
                <a:gd name="connsiteX7" fmla="*/ 10000 w 10027"/>
                <a:gd name="connsiteY7" fmla="*/ 510 h 10000"/>
                <a:gd name="connsiteX8" fmla="*/ 6803 w 10027"/>
                <a:gd name="connsiteY8" fmla="*/ 4894 h 10000"/>
                <a:gd name="connsiteX9" fmla="*/ 3758 w 10027"/>
                <a:gd name="connsiteY9" fmla="*/ 10000 h 10000"/>
                <a:gd name="connsiteX0" fmla="*/ 3758 w 10033"/>
                <a:gd name="connsiteY0" fmla="*/ 10000 h 10000"/>
                <a:gd name="connsiteX1" fmla="*/ 2750 w 10033"/>
                <a:gd name="connsiteY1" fmla="*/ 9491 h 10000"/>
                <a:gd name="connsiteX2" fmla="*/ 132 w 10033"/>
                <a:gd name="connsiteY2" fmla="*/ 5509 h 10000"/>
                <a:gd name="connsiteX3" fmla="*/ 132 w 10033"/>
                <a:gd name="connsiteY3" fmla="*/ 4491 h 10000"/>
                <a:gd name="connsiteX4" fmla="*/ 2750 w 10033"/>
                <a:gd name="connsiteY4" fmla="*/ 510 h 10000"/>
                <a:gd name="connsiteX5" fmla="*/ 3758 w 10033"/>
                <a:gd name="connsiteY5" fmla="*/ 0 h 10000"/>
                <a:gd name="connsiteX6" fmla="*/ 8992 w 10033"/>
                <a:gd name="connsiteY6" fmla="*/ 0 h 10000"/>
                <a:gd name="connsiteX7" fmla="*/ 10000 w 10033"/>
                <a:gd name="connsiteY7" fmla="*/ 510 h 10000"/>
                <a:gd name="connsiteX8" fmla="*/ 6864 w 10033"/>
                <a:gd name="connsiteY8" fmla="*/ 5055 h 10000"/>
                <a:gd name="connsiteX9" fmla="*/ 3758 w 10033"/>
                <a:gd name="connsiteY9" fmla="*/ 10000 h 10000"/>
                <a:gd name="connsiteX0" fmla="*/ 3758 w 10035"/>
                <a:gd name="connsiteY0" fmla="*/ 10000 h 10000"/>
                <a:gd name="connsiteX1" fmla="*/ 2750 w 10035"/>
                <a:gd name="connsiteY1" fmla="*/ 9491 h 10000"/>
                <a:gd name="connsiteX2" fmla="*/ 132 w 10035"/>
                <a:gd name="connsiteY2" fmla="*/ 5509 h 10000"/>
                <a:gd name="connsiteX3" fmla="*/ 132 w 10035"/>
                <a:gd name="connsiteY3" fmla="*/ 4491 h 10000"/>
                <a:gd name="connsiteX4" fmla="*/ 2750 w 10035"/>
                <a:gd name="connsiteY4" fmla="*/ 510 h 10000"/>
                <a:gd name="connsiteX5" fmla="*/ 3758 w 10035"/>
                <a:gd name="connsiteY5" fmla="*/ 0 h 10000"/>
                <a:gd name="connsiteX6" fmla="*/ 8992 w 10035"/>
                <a:gd name="connsiteY6" fmla="*/ 0 h 10000"/>
                <a:gd name="connsiteX7" fmla="*/ 10000 w 10035"/>
                <a:gd name="connsiteY7" fmla="*/ 510 h 10000"/>
                <a:gd name="connsiteX8" fmla="*/ 6864 w 10035"/>
                <a:gd name="connsiteY8" fmla="*/ 5055 h 10000"/>
                <a:gd name="connsiteX9" fmla="*/ 3758 w 10035"/>
                <a:gd name="connsiteY9" fmla="*/ 10000 h 10000"/>
                <a:gd name="connsiteX0" fmla="*/ 3758 w 10008"/>
                <a:gd name="connsiteY0" fmla="*/ 10000 h 10000"/>
                <a:gd name="connsiteX1" fmla="*/ 2750 w 10008"/>
                <a:gd name="connsiteY1" fmla="*/ 9491 h 10000"/>
                <a:gd name="connsiteX2" fmla="*/ 132 w 10008"/>
                <a:gd name="connsiteY2" fmla="*/ 5509 h 10000"/>
                <a:gd name="connsiteX3" fmla="*/ 132 w 10008"/>
                <a:gd name="connsiteY3" fmla="*/ 4491 h 10000"/>
                <a:gd name="connsiteX4" fmla="*/ 2750 w 10008"/>
                <a:gd name="connsiteY4" fmla="*/ 510 h 10000"/>
                <a:gd name="connsiteX5" fmla="*/ 3758 w 10008"/>
                <a:gd name="connsiteY5" fmla="*/ 0 h 10000"/>
                <a:gd name="connsiteX6" fmla="*/ 8992 w 10008"/>
                <a:gd name="connsiteY6" fmla="*/ 0 h 10000"/>
                <a:gd name="connsiteX7" fmla="*/ 10000 w 10008"/>
                <a:gd name="connsiteY7" fmla="*/ 510 h 10000"/>
                <a:gd name="connsiteX8" fmla="*/ 6864 w 10008"/>
                <a:gd name="connsiteY8" fmla="*/ 5055 h 10000"/>
                <a:gd name="connsiteX9" fmla="*/ 3758 w 10008"/>
                <a:gd name="connsiteY9" fmla="*/ 10000 h 10000"/>
                <a:gd name="connsiteX0" fmla="*/ 3758 w 10031"/>
                <a:gd name="connsiteY0" fmla="*/ 10000 h 10000"/>
                <a:gd name="connsiteX1" fmla="*/ 2750 w 10031"/>
                <a:gd name="connsiteY1" fmla="*/ 9491 h 10000"/>
                <a:gd name="connsiteX2" fmla="*/ 132 w 10031"/>
                <a:gd name="connsiteY2" fmla="*/ 5509 h 10000"/>
                <a:gd name="connsiteX3" fmla="*/ 132 w 10031"/>
                <a:gd name="connsiteY3" fmla="*/ 4491 h 10000"/>
                <a:gd name="connsiteX4" fmla="*/ 2750 w 10031"/>
                <a:gd name="connsiteY4" fmla="*/ 510 h 10000"/>
                <a:gd name="connsiteX5" fmla="*/ 3758 w 10031"/>
                <a:gd name="connsiteY5" fmla="*/ 0 h 10000"/>
                <a:gd name="connsiteX6" fmla="*/ 8992 w 10031"/>
                <a:gd name="connsiteY6" fmla="*/ 0 h 10000"/>
                <a:gd name="connsiteX7" fmla="*/ 10000 w 10031"/>
                <a:gd name="connsiteY7" fmla="*/ 510 h 10000"/>
                <a:gd name="connsiteX8" fmla="*/ 6864 w 10031"/>
                <a:gd name="connsiteY8" fmla="*/ 5055 h 10000"/>
                <a:gd name="connsiteX9" fmla="*/ 3758 w 10031"/>
                <a:gd name="connsiteY9" fmla="*/ 10000 h 10000"/>
                <a:gd name="connsiteX0" fmla="*/ 3758 w 10031"/>
                <a:gd name="connsiteY0" fmla="*/ 10000 h 10000"/>
                <a:gd name="connsiteX1" fmla="*/ 2750 w 10031"/>
                <a:gd name="connsiteY1" fmla="*/ 9491 h 10000"/>
                <a:gd name="connsiteX2" fmla="*/ 132 w 10031"/>
                <a:gd name="connsiteY2" fmla="*/ 5509 h 10000"/>
                <a:gd name="connsiteX3" fmla="*/ 132 w 10031"/>
                <a:gd name="connsiteY3" fmla="*/ 4491 h 10000"/>
                <a:gd name="connsiteX4" fmla="*/ 2750 w 10031"/>
                <a:gd name="connsiteY4" fmla="*/ 510 h 10000"/>
                <a:gd name="connsiteX5" fmla="*/ 3758 w 10031"/>
                <a:gd name="connsiteY5" fmla="*/ 0 h 10000"/>
                <a:gd name="connsiteX6" fmla="*/ 8992 w 10031"/>
                <a:gd name="connsiteY6" fmla="*/ 0 h 10000"/>
                <a:gd name="connsiteX7" fmla="*/ 10000 w 10031"/>
                <a:gd name="connsiteY7" fmla="*/ 510 h 10000"/>
                <a:gd name="connsiteX8" fmla="*/ 6864 w 10031"/>
                <a:gd name="connsiteY8" fmla="*/ 5055 h 10000"/>
                <a:gd name="connsiteX9" fmla="*/ 3758 w 10031"/>
                <a:gd name="connsiteY9" fmla="*/ 10000 h 10000"/>
                <a:gd name="connsiteX0" fmla="*/ 3758 w 10035"/>
                <a:gd name="connsiteY0" fmla="*/ 10000 h 10000"/>
                <a:gd name="connsiteX1" fmla="*/ 2750 w 10035"/>
                <a:gd name="connsiteY1" fmla="*/ 9491 h 10000"/>
                <a:gd name="connsiteX2" fmla="*/ 132 w 10035"/>
                <a:gd name="connsiteY2" fmla="*/ 5509 h 10000"/>
                <a:gd name="connsiteX3" fmla="*/ 132 w 10035"/>
                <a:gd name="connsiteY3" fmla="*/ 4491 h 10000"/>
                <a:gd name="connsiteX4" fmla="*/ 2750 w 10035"/>
                <a:gd name="connsiteY4" fmla="*/ 510 h 10000"/>
                <a:gd name="connsiteX5" fmla="*/ 3758 w 10035"/>
                <a:gd name="connsiteY5" fmla="*/ 0 h 10000"/>
                <a:gd name="connsiteX6" fmla="*/ 8992 w 10035"/>
                <a:gd name="connsiteY6" fmla="*/ 0 h 10000"/>
                <a:gd name="connsiteX7" fmla="*/ 10000 w 10035"/>
                <a:gd name="connsiteY7" fmla="*/ 510 h 10000"/>
                <a:gd name="connsiteX8" fmla="*/ 6864 w 10035"/>
                <a:gd name="connsiteY8" fmla="*/ 5055 h 10000"/>
                <a:gd name="connsiteX9" fmla="*/ 3758 w 10035"/>
                <a:gd name="connsiteY9" fmla="*/ 10000 h 10000"/>
                <a:gd name="connsiteX0" fmla="*/ 3758 w 10008"/>
                <a:gd name="connsiteY0" fmla="*/ 10000 h 10000"/>
                <a:gd name="connsiteX1" fmla="*/ 2750 w 10008"/>
                <a:gd name="connsiteY1" fmla="*/ 9491 h 10000"/>
                <a:gd name="connsiteX2" fmla="*/ 132 w 10008"/>
                <a:gd name="connsiteY2" fmla="*/ 5509 h 10000"/>
                <a:gd name="connsiteX3" fmla="*/ 132 w 10008"/>
                <a:gd name="connsiteY3" fmla="*/ 4491 h 10000"/>
                <a:gd name="connsiteX4" fmla="*/ 2750 w 10008"/>
                <a:gd name="connsiteY4" fmla="*/ 510 h 10000"/>
                <a:gd name="connsiteX5" fmla="*/ 3758 w 10008"/>
                <a:gd name="connsiteY5" fmla="*/ 0 h 10000"/>
                <a:gd name="connsiteX6" fmla="*/ 8992 w 10008"/>
                <a:gd name="connsiteY6" fmla="*/ 0 h 10000"/>
                <a:gd name="connsiteX7" fmla="*/ 10000 w 10008"/>
                <a:gd name="connsiteY7" fmla="*/ 510 h 10000"/>
                <a:gd name="connsiteX8" fmla="*/ 6864 w 10008"/>
                <a:gd name="connsiteY8" fmla="*/ 5055 h 10000"/>
                <a:gd name="connsiteX9" fmla="*/ 3758 w 10008"/>
                <a:gd name="connsiteY9" fmla="*/ 10000 h 10000"/>
                <a:gd name="connsiteX0" fmla="*/ 3758 w 10008"/>
                <a:gd name="connsiteY0" fmla="*/ 10000 h 10000"/>
                <a:gd name="connsiteX1" fmla="*/ 2750 w 10008"/>
                <a:gd name="connsiteY1" fmla="*/ 9491 h 10000"/>
                <a:gd name="connsiteX2" fmla="*/ 132 w 10008"/>
                <a:gd name="connsiteY2" fmla="*/ 5509 h 10000"/>
                <a:gd name="connsiteX3" fmla="*/ 132 w 10008"/>
                <a:gd name="connsiteY3" fmla="*/ 4491 h 10000"/>
                <a:gd name="connsiteX4" fmla="*/ 2750 w 10008"/>
                <a:gd name="connsiteY4" fmla="*/ 510 h 10000"/>
                <a:gd name="connsiteX5" fmla="*/ 3758 w 10008"/>
                <a:gd name="connsiteY5" fmla="*/ 0 h 10000"/>
                <a:gd name="connsiteX6" fmla="*/ 8992 w 10008"/>
                <a:gd name="connsiteY6" fmla="*/ 0 h 10000"/>
                <a:gd name="connsiteX7" fmla="*/ 10000 w 10008"/>
                <a:gd name="connsiteY7" fmla="*/ 510 h 10000"/>
                <a:gd name="connsiteX8" fmla="*/ 6864 w 10008"/>
                <a:gd name="connsiteY8" fmla="*/ 5055 h 10000"/>
                <a:gd name="connsiteX9" fmla="*/ 3758 w 10008"/>
                <a:gd name="connsiteY9" fmla="*/ 10000 h 10000"/>
                <a:gd name="connsiteX0" fmla="*/ 3758 w 10008"/>
                <a:gd name="connsiteY0" fmla="*/ 10000 h 10000"/>
                <a:gd name="connsiteX1" fmla="*/ 2750 w 10008"/>
                <a:gd name="connsiteY1" fmla="*/ 9491 h 10000"/>
                <a:gd name="connsiteX2" fmla="*/ 132 w 10008"/>
                <a:gd name="connsiteY2" fmla="*/ 5509 h 10000"/>
                <a:gd name="connsiteX3" fmla="*/ 132 w 10008"/>
                <a:gd name="connsiteY3" fmla="*/ 4491 h 10000"/>
                <a:gd name="connsiteX4" fmla="*/ 2750 w 10008"/>
                <a:gd name="connsiteY4" fmla="*/ 510 h 10000"/>
                <a:gd name="connsiteX5" fmla="*/ 3758 w 10008"/>
                <a:gd name="connsiteY5" fmla="*/ 0 h 10000"/>
                <a:gd name="connsiteX6" fmla="*/ 8992 w 10008"/>
                <a:gd name="connsiteY6" fmla="*/ 0 h 10000"/>
                <a:gd name="connsiteX7" fmla="*/ 10000 w 10008"/>
                <a:gd name="connsiteY7" fmla="*/ 510 h 10000"/>
                <a:gd name="connsiteX8" fmla="*/ 6864 w 10008"/>
                <a:gd name="connsiteY8" fmla="*/ 5055 h 10000"/>
                <a:gd name="connsiteX9" fmla="*/ 3758 w 10008"/>
                <a:gd name="connsiteY9" fmla="*/ 10000 h 10000"/>
                <a:gd name="connsiteX0" fmla="*/ 3758 w 10008"/>
                <a:gd name="connsiteY0" fmla="*/ 10000 h 10000"/>
                <a:gd name="connsiteX1" fmla="*/ 2750 w 10008"/>
                <a:gd name="connsiteY1" fmla="*/ 9491 h 10000"/>
                <a:gd name="connsiteX2" fmla="*/ 132 w 10008"/>
                <a:gd name="connsiteY2" fmla="*/ 5509 h 10000"/>
                <a:gd name="connsiteX3" fmla="*/ 132 w 10008"/>
                <a:gd name="connsiteY3" fmla="*/ 4491 h 10000"/>
                <a:gd name="connsiteX4" fmla="*/ 2750 w 10008"/>
                <a:gd name="connsiteY4" fmla="*/ 510 h 10000"/>
                <a:gd name="connsiteX5" fmla="*/ 3758 w 10008"/>
                <a:gd name="connsiteY5" fmla="*/ 0 h 10000"/>
                <a:gd name="connsiteX6" fmla="*/ 8992 w 10008"/>
                <a:gd name="connsiteY6" fmla="*/ 0 h 10000"/>
                <a:gd name="connsiteX7" fmla="*/ 10000 w 10008"/>
                <a:gd name="connsiteY7" fmla="*/ 510 h 10000"/>
                <a:gd name="connsiteX8" fmla="*/ 6864 w 10008"/>
                <a:gd name="connsiteY8" fmla="*/ 5055 h 10000"/>
                <a:gd name="connsiteX9" fmla="*/ 3758 w 10008"/>
                <a:gd name="connsiteY9" fmla="*/ 10000 h 10000"/>
                <a:gd name="connsiteX0" fmla="*/ 3758 w 10008"/>
                <a:gd name="connsiteY0" fmla="*/ 10000 h 10000"/>
                <a:gd name="connsiteX1" fmla="*/ 2750 w 10008"/>
                <a:gd name="connsiteY1" fmla="*/ 9491 h 10000"/>
                <a:gd name="connsiteX2" fmla="*/ 132 w 10008"/>
                <a:gd name="connsiteY2" fmla="*/ 5509 h 10000"/>
                <a:gd name="connsiteX3" fmla="*/ 132 w 10008"/>
                <a:gd name="connsiteY3" fmla="*/ 4491 h 10000"/>
                <a:gd name="connsiteX4" fmla="*/ 2750 w 10008"/>
                <a:gd name="connsiteY4" fmla="*/ 510 h 10000"/>
                <a:gd name="connsiteX5" fmla="*/ 3758 w 10008"/>
                <a:gd name="connsiteY5" fmla="*/ 0 h 10000"/>
                <a:gd name="connsiteX6" fmla="*/ 8992 w 10008"/>
                <a:gd name="connsiteY6" fmla="*/ 0 h 10000"/>
                <a:gd name="connsiteX7" fmla="*/ 10000 w 10008"/>
                <a:gd name="connsiteY7" fmla="*/ 510 h 10000"/>
                <a:gd name="connsiteX8" fmla="*/ 6864 w 10008"/>
                <a:gd name="connsiteY8" fmla="*/ 5055 h 10000"/>
                <a:gd name="connsiteX9" fmla="*/ 3758 w 10008"/>
                <a:gd name="connsiteY9" fmla="*/ 1000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008" h="10000">
                  <a:moveTo>
                    <a:pt x="3758" y="10000"/>
                  </a:moveTo>
                  <a:cubicBezTo>
                    <a:pt x="3393" y="10000"/>
                    <a:pt x="2935" y="9770"/>
                    <a:pt x="2750" y="9491"/>
                  </a:cubicBezTo>
                  <a:lnTo>
                    <a:pt x="132" y="5509"/>
                  </a:lnTo>
                  <a:cubicBezTo>
                    <a:pt x="-44" y="5230"/>
                    <a:pt x="-44" y="4770"/>
                    <a:pt x="132" y="4491"/>
                  </a:cubicBezTo>
                  <a:lnTo>
                    <a:pt x="2750" y="510"/>
                  </a:lnTo>
                  <a:cubicBezTo>
                    <a:pt x="2935" y="231"/>
                    <a:pt x="3393" y="0"/>
                    <a:pt x="3758" y="0"/>
                  </a:cubicBezTo>
                  <a:lnTo>
                    <a:pt x="8992" y="0"/>
                  </a:lnTo>
                  <a:cubicBezTo>
                    <a:pt x="9365" y="0"/>
                    <a:pt x="9853" y="233"/>
                    <a:pt x="10000" y="510"/>
                  </a:cubicBezTo>
                  <a:cubicBezTo>
                    <a:pt x="10057" y="2976"/>
                    <a:pt x="9918" y="4465"/>
                    <a:pt x="6864" y="5055"/>
                  </a:cubicBezTo>
                  <a:cubicBezTo>
                    <a:pt x="3496" y="5539"/>
                    <a:pt x="4596" y="9371"/>
                    <a:pt x="3758" y="10000"/>
                  </a:cubicBezTo>
                  <a:close/>
                </a:path>
              </a:pathLst>
            </a:custGeom>
            <a:gradFill flip="none" rotWithShape="1">
              <a:gsLst>
                <a:gs pos="50000">
                  <a:srgbClr val="FFFFFF">
                    <a:alpha val="20000"/>
                  </a:srgbClr>
                </a:gs>
                <a:gs pos="0">
                  <a:schemeClr val="bg1">
                    <a:alpha val="0"/>
                  </a:schemeClr>
                </a:gs>
                <a:gs pos="74000">
                  <a:schemeClr val="bg1">
                    <a:lumMod val="88000"/>
                    <a:lumOff val="12000"/>
                    <a:alpha val="80000"/>
                  </a:schemeClr>
                </a:gs>
              </a:gsLst>
              <a:lin ang="2700000" scaled="1"/>
              <a:tileRect/>
            </a:gradFill>
            <a:ln w="12700">
              <a:noFill/>
            </a:ln>
            <a:effec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ea typeface="微软雅黑"/>
              </a:endParaRPr>
            </a:p>
          </p:txBody>
        </p:sp>
        <p:sp>
          <p:nvSpPr>
            <p:cNvPr id="72" name="文本框 67"/>
            <p:cNvSpPr txBox="1"/>
            <p:nvPr/>
          </p:nvSpPr>
          <p:spPr>
            <a:xfrm>
              <a:off x="3468722" y="3750615"/>
              <a:ext cx="1104544" cy="438582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  <a:latin typeface="微软雅黑"/>
                  <a:ea typeface="微软雅黑"/>
                </a:rPr>
                <a:t>技术</a:t>
              </a:r>
              <a:endParaRPr lang="zh-CN" altLang="en-US" sz="2400" dirty="0" smtClean="0">
                <a:solidFill>
                  <a:schemeClr val="bg1"/>
                </a:solidFill>
                <a:latin typeface="微软雅黑"/>
                <a:ea typeface="微软雅黑"/>
              </a:endParaRPr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3072375" y="147666"/>
            <a:ext cx="29674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背景和技术介绍</a:t>
            </a:r>
          </a:p>
        </p:txBody>
      </p:sp>
      <p:grpSp>
        <p:nvGrpSpPr>
          <p:cNvPr id="83" name="组合 82"/>
          <p:cNvGrpSpPr/>
          <p:nvPr/>
        </p:nvGrpSpPr>
        <p:grpSpPr>
          <a:xfrm>
            <a:off x="634113" y="1077208"/>
            <a:ext cx="1251927" cy="1109597"/>
            <a:chOff x="4497043" y="2426089"/>
            <a:chExt cx="1251927" cy="1109597"/>
          </a:xfrm>
        </p:grpSpPr>
        <p:sp>
          <p:nvSpPr>
            <p:cNvPr id="60" name="Freeform 5"/>
            <p:cNvSpPr>
              <a:spLocks/>
            </p:cNvSpPr>
            <p:nvPr/>
          </p:nvSpPr>
          <p:spPr bwMode="auto">
            <a:xfrm>
              <a:off x="4497044" y="2426111"/>
              <a:ext cx="1251926" cy="110957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rgbClr val="0070C0"/>
            </a:solidFill>
            <a:ln w="12700">
              <a:noFill/>
            </a:ln>
            <a:effectLst>
              <a:outerShdw blurRad="330200" dist="127000" dir="2700000" algn="tl" rotWithShape="0">
                <a:prstClr val="black">
                  <a:alpha val="31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ea typeface="微软雅黑"/>
              </a:endParaRPr>
            </a:p>
          </p:txBody>
        </p:sp>
        <p:sp>
          <p:nvSpPr>
            <p:cNvPr id="74" name="Freeform 5"/>
            <p:cNvSpPr>
              <a:spLocks/>
            </p:cNvSpPr>
            <p:nvPr/>
          </p:nvSpPr>
          <p:spPr bwMode="auto">
            <a:xfrm>
              <a:off x="4497043" y="2426089"/>
              <a:ext cx="975233" cy="1109597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  <a:gd name="connsiteX0" fmla="*/ 2926 w 9929"/>
                <a:gd name="connsiteY0" fmla="*/ 10000 h 10036"/>
                <a:gd name="connsiteX1" fmla="*/ 2141 w 9929"/>
                <a:gd name="connsiteY1" fmla="*/ 9491 h 10036"/>
                <a:gd name="connsiteX2" fmla="*/ 104 w 9929"/>
                <a:gd name="connsiteY2" fmla="*/ 5509 h 10036"/>
                <a:gd name="connsiteX3" fmla="*/ 104 w 9929"/>
                <a:gd name="connsiteY3" fmla="*/ 4491 h 10036"/>
                <a:gd name="connsiteX4" fmla="*/ 2141 w 9929"/>
                <a:gd name="connsiteY4" fmla="*/ 509 h 10036"/>
                <a:gd name="connsiteX5" fmla="*/ 2926 w 9929"/>
                <a:gd name="connsiteY5" fmla="*/ 0 h 10036"/>
                <a:gd name="connsiteX6" fmla="*/ 6999 w 9929"/>
                <a:gd name="connsiteY6" fmla="*/ 0 h 10036"/>
                <a:gd name="connsiteX7" fmla="*/ 7784 w 9929"/>
                <a:gd name="connsiteY7" fmla="*/ 509 h 10036"/>
                <a:gd name="connsiteX8" fmla="*/ 9821 w 9929"/>
                <a:gd name="connsiteY8" fmla="*/ 4491 h 10036"/>
                <a:gd name="connsiteX9" fmla="*/ 9821 w 9929"/>
                <a:gd name="connsiteY9" fmla="*/ 5509 h 10036"/>
                <a:gd name="connsiteX10" fmla="*/ 7784 w 9929"/>
                <a:gd name="connsiteY10" fmla="*/ 9491 h 10036"/>
                <a:gd name="connsiteX11" fmla="*/ 2926 w 9929"/>
                <a:gd name="connsiteY11" fmla="*/ 10000 h 10036"/>
                <a:gd name="connsiteX0" fmla="*/ 2947 w 10000"/>
                <a:gd name="connsiteY0" fmla="*/ 9964 h 9964"/>
                <a:gd name="connsiteX1" fmla="*/ 2156 w 10000"/>
                <a:gd name="connsiteY1" fmla="*/ 9457 h 9964"/>
                <a:gd name="connsiteX2" fmla="*/ 105 w 10000"/>
                <a:gd name="connsiteY2" fmla="*/ 5489 h 9964"/>
                <a:gd name="connsiteX3" fmla="*/ 105 w 10000"/>
                <a:gd name="connsiteY3" fmla="*/ 4475 h 9964"/>
                <a:gd name="connsiteX4" fmla="*/ 2156 w 10000"/>
                <a:gd name="connsiteY4" fmla="*/ 507 h 9964"/>
                <a:gd name="connsiteX5" fmla="*/ 2947 w 10000"/>
                <a:gd name="connsiteY5" fmla="*/ 0 h 9964"/>
                <a:gd name="connsiteX6" fmla="*/ 7049 w 10000"/>
                <a:gd name="connsiteY6" fmla="*/ 0 h 9964"/>
                <a:gd name="connsiteX7" fmla="*/ 7840 w 10000"/>
                <a:gd name="connsiteY7" fmla="*/ 507 h 9964"/>
                <a:gd name="connsiteX8" fmla="*/ 9891 w 10000"/>
                <a:gd name="connsiteY8" fmla="*/ 4475 h 9964"/>
                <a:gd name="connsiteX9" fmla="*/ 9891 w 10000"/>
                <a:gd name="connsiteY9" fmla="*/ 5489 h 9964"/>
                <a:gd name="connsiteX10" fmla="*/ 2947 w 10000"/>
                <a:gd name="connsiteY10" fmla="*/ 9964 h 9964"/>
                <a:gd name="connsiteX0" fmla="*/ 2947 w 10070"/>
                <a:gd name="connsiteY0" fmla="*/ 10000 h 10000"/>
                <a:gd name="connsiteX1" fmla="*/ 2156 w 10070"/>
                <a:gd name="connsiteY1" fmla="*/ 9491 h 10000"/>
                <a:gd name="connsiteX2" fmla="*/ 105 w 10070"/>
                <a:gd name="connsiteY2" fmla="*/ 5509 h 10000"/>
                <a:gd name="connsiteX3" fmla="*/ 105 w 10070"/>
                <a:gd name="connsiteY3" fmla="*/ 4491 h 10000"/>
                <a:gd name="connsiteX4" fmla="*/ 2156 w 10070"/>
                <a:gd name="connsiteY4" fmla="*/ 509 h 10000"/>
                <a:gd name="connsiteX5" fmla="*/ 2947 w 10070"/>
                <a:gd name="connsiteY5" fmla="*/ 0 h 10000"/>
                <a:gd name="connsiteX6" fmla="*/ 7049 w 10070"/>
                <a:gd name="connsiteY6" fmla="*/ 0 h 10000"/>
                <a:gd name="connsiteX7" fmla="*/ 7840 w 10070"/>
                <a:gd name="connsiteY7" fmla="*/ 509 h 10000"/>
                <a:gd name="connsiteX8" fmla="*/ 9891 w 10070"/>
                <a:gd name="connsiteY8" fmla="*/ 4491 h 10000"/>
                <a:gd name="connsiteX9" fmla="*/ 2947 w 10070"/>
                <a:gd name="connsiteY9" fmla="*/ 10000 h 10000"/>
                <a:gd name="connsiteX0" fmla="*/ 2947 w 8049"/>
                <a:gd name="connsiteY0" fmla="*/ 10391 h 10391"/>
                <a:gd name="connsiteX1" fmla="*/ 2156 w 8049"/>
                <a:gd name="connsiteY1" fmla="*/ 9882 h 10391"/>
                <a:gd name="connsiteX2" fmla="*/ 105 w 8049"/>
                <a:gd name="connsiteY2" fmla="*/ 5900 h 10391"/>
                <a:gd name="connsiteX3" fmla="*/ 105 w 8049"/>
                <a:gd name="connsiteY3" fmla="*/ 4882 h 10391"/>
                <a:gd name="connsiteX4" fmla="*/ 2156 w 8049"/>
                <a:gd name="connsiteY4" fmla="*/ 900 h 10391"/>
                <a:gd name="connsiteX5" fmla="*/ 2947 w 8049"/>
                <a:gd name="connsiteY5" fmla="*/ 391 h 10391"/>
                <a:gd name="connsiteX6" fmla="*/ 7049 w 8049"/>
                <a:gd name="connsiteY6" fmla="*/ 391 h 10391"/>
                <a:gd name="connsiteX7" fmla="*/ 7840 w 8049"/>
                <a:gd name="connsiteY7" fmla="*/ 900 h 10391"/>
                <a:gd name="connsiteX8" fmla="*/ 2947 w 8049"/>
                <a:gd name="connsiteY8" fmla="*/ 10391 h 10391"/>
                <a:gd name="connsiteX0" fmla="*/ 3660 w 9981"/>
                <a:gd name="connsiteY0" fmla="*/ 9640 h 9640"/>
                <a:gd name="connsiteX1" fmla="*/ 2678 w 9981"/>
                <a:gd name="connsiteY1" fmla="*/ 9150 h 9640"/>
                <a:gd name="connsiteX2" fmla="*/ 129 w 9981"/>
                <a:gd name="connsiteY2" fmla="*/ 5318 h 9640"/>
                <a:gd name="connsiteX3" fmla="*/ 129 w 9981"/>
                <a:gd name="connsiteY3" fmla="*/ 4338 h 9640"/>
                <a:gd name="connsiteX4" fmla="*/ 2678 w 9981"/>
                <a:gd name="connsiteY4" fmla="*/ 506 h 9640"/>
                <a:gd name="connsiteX5" fmla="*/ 3660 w 9981"/>
                <a:gd name="connsiteY5" fmla="*/ 16 h 9640"/>
                <a:gd name="connsiteX6" fmla="*/ 8757 w 9981"/>
                <a:gd name="connsiteY6" fmla="*/ 16 h 9640"/>
                <a:gd name="connsiteX7" fmla="*/ 9739 w 9981"/>
                <a:gd name="connsiteY7" fmla="*/ 506 h 9640"/>
                <a:gd name="connsiteX8" fmla="*/ 3660 w 9981"/>
                <a:gd name="connsiteY8" fmla="*/ 9640 h 9640"/>
                <a:gd name="connsiteX0" fmla="*/ 3667 w 9758"/>
                <a:gd name="connsiteY0" fmla="*/ 10713 h 10713"/>
                <a:gd name="connsiteX1" fmla="*/ 2683 w 9758"/>
                <a:gd name="connsiteY1" fmla="*/ 10205 h 10713"/>
                <a:gd name="connsiteX2" fmla="*/ 129 w 9758"/>
                <a:gd name="connsiteY2" fmla="*/ 6230 h 10713"/>
                <a:gd name="connsiteX3" fmla="*/ 129 w 9758"/>
                <a:gd name="connsiteY3" fmla="*/ 5213 h 10713"/>
                <a:gd name="connsiteX4" fmla="*/ 2683 w 9758"/>
                <a:gd name="connsiteY4" fmla="*/ 1238 h 10713"/>
                <a:gd name="connsiteX5" fmla="*/ 3667 w 9758"/>
                <a:gd name="connsiteY5" fmla="*/ 730 h 10713"/>
                <a:gd name="connsiteX6" fmla="*/ 8774 w 9758"/>
                <a:gd name="connsiteY6" fmla="*/ 730 h 10713"/>
                <a:gd name="connsiteX7" fmla="*/ 9758 w 9758"/>
                <a:gd name="connsiteY7" fmla="*/ 1238 h 10713"/>
                <a:gd name="connsiteX8" fmla="*/ 3667 w 9758"/>
                <a:gd name="connsiteY8" fmla="*/ 10713 h 10713"/>
                <a:gd name="connsiteX0" fmla="*/ 3758 w 10000"/>
                <a:gd name="connsiteY0" fmla="*/ 9319 h 9319"/>
                <a:gd name="connsiteX1" fmla="*/ 2750 w 10000"/>
                <a:gd name="connsiteY1" fmla="*/ 8845 h 9319"/>
                <a:gd name="connsiteX2" fmla="*/ 132 w 10000"/>
                <a:gd name="connsiteY2" fmla="*/ 5134 h 9319"/>
                <a:gd name="connsiteX3" fmla="*/ 132 w 10000"/>
                <a:gd name="connsiteY3" fmla="*/ 4185 h 9319"/>
                <a:gd name="connsiteX4" fmla="*/ 2750 w 10000"/>
                <a:gd name="connsiteY4" fmla="*/ 475 h 9319"/>
                <a:gd name="connsiteX5" fmla="*/ 3758 w 10000"/>
                <a:gd name="connsiteY5" fmla="*/ 0 h 9319"/>
                <a:gd name="connsiteX6" fmla="*/ 8992 w 10000"/>
                <a:gd name="connsiteY6" fmla="*/ 0 h 9319"/>
                <a:gd name="connsiteX7" fmla="*/ 10000 w 10000"/>
                <a:gd name="connsiteY7" fmla="*/ 475 h 9319"/>
                <a:gd name="connsiteX8" fmla="*/ 3758 w 10000"/>
                <a:gd name="connsiteY8" fmla="*/ 9319 h 9319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3758 w 10000"/>
                <a:gd name="connsiteY8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7779 w 10000"/>
                <a:gd name="connsiteY8" fmla="*/ 5715 h 10000"/>
                <a:gd name="connsiteX9" fmla="*/ 3758 w 10000"/>
                <a:gd name="connsiteY9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7779 w 10000"/>
                <a:gd name="connsiteY8" fmla="*/ 5715 h 10000"/>
                <a:gd name="connsiteX9" fmla="*/ 3758 w 10000"/>
                <a:gd name="connsiteY9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7779 w 10000"/>
                <a:gd name="connsiteY8" fmla="*/ 5715 h 10000"/>
                <a:gd name="connsiteX9" fmla="*/ 3758 w 10000"/>
                <a:gd name="connsiteY9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7657 w 10000"/>
                <a:gd name="connsiteY8" fmla="*/ 5358 h 10000"/>
                <a:gd name="connsiteX9" fmla="*/ 3758 w 10000"/>
                <a:gd name="connsiteY9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6803 w 10000"/>
                <a:gd name="connsiteY8" fmla="*/ 4894 h 10000"/>
                <a:gd name="connsiteX9" fmla="*/ 3758 w 10000"/>
                <a:gd name="connsiteY9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6803 w 10000"/>
                <a:gd name="connsiteY8" fmla="*/ 4894 h 10000"/>
                <a:gd name="connsiteX9" fmla="*/ 3758 w 10000"/>
                <a:gd name="connsiteY9" fmla="*/ 10000 h 10000"/>
                <a:gd name="connsiteX0" fmla="*/ 3758 w 10000"/>
                <a:gd name="connsiteY0" fmla="*/ 10000 h 10000"/>
                <a:gd name="connsiteX1" fmla="*/ 2750 w 10000"/>
                <a:gd name="connsiteY1" fmla="*/ 9491 h 10000"/>
                <a:gd name="connsiteX2" fmla="*/ 132 w 10000"/>
                <a:gd name="connsiteY2" fmla="*/ 5509 h 10000"/>
                <a:gd name="connsiteX3" fmla="*/ 132 w 10000"/>
                <a:gd name="connsiteY3" fmla="*/ 4491 h 10000"/>
                <a:gd name="connsiteX4" fmla="*/ 2750 w 10000"/>
                <a:gd name="connsiteY4" fmla="*/ 510 h 10000"/>
                <a:gd name="connsiteX5" fmla="*/ 3758 w 10000"/>
                <a:gd name="connsiteY5" fmla="*/ 0 h 10000"/>
                <a:gd name="connsiteX6" fmla="*/ 8992 w 10000"/>
                <a:gd name="connsiteY6" fmla="*/ 0 h 10000"/>
                <a:gd name="connsiteX7" fmla="*/ 10000 w 10000"/>
                <a:gd name="connsiteY7" fmla="*/ 510 h 10000"/>
                <a:gd name="connsiteX8" fmla="*/ 6803 w 10000"/>
                <a:gd name="connsiteY8" fmla="*/ 4894 h 10000"/>
                <a:gd name="connsiteX9" fmla="*/ 3758 w 10000"/>
                <a:gd name="connsiteY9" fmla="*/ 10000 h 10000"/>
                <a:gd name="connsiteX0" fmla="*/ 3758 w 10027"/>
                <a:gd name="connsiteY0" fmla="*/ 10000 h 10000"/>
                <a:gd name="connsiteX1" fmla="*/ 2750 w 10027"/>
                <a:gd name="connsiteY1" fmla="*/ 9491 h 10000"/>
                <a:gd name="connsiteX2" fmla="*/ 132 w 10027"/>
                <a:gd name="connsiteY2" fmla="*/ 5509 h 10000"/>
                <a:gd name="connsiteX3" fmla="*/ 132 w 10027"/>
                <a:gd name="connsiteY3" fmla="*/ 4491 h 10000"/>
                <a:gd name="connsiteX4" fmla="*/ 2750 w 10027"/>
                <a:gd name="connsiteY4" fmla="*/ 510 h 10000"/>
                <a:gd name="connsiteX5" fmla="*/ 3758 w 10027"/>
                <a:gd name="connsiteY5" fmla="*/ 0 h 10000"/>
                <a:gd name="connsiteX6" fmla="*/ 8992 w 10027"/>
                <a:gd name="connsiteY6" fmla="*/ 0 h 10000"/>
                <a:gd name="connsiteX7" fmla="*/ 10000 w 10027"/>
                <a:gd name="connsiteY7" fmla="*/ 510 h 10000"/>
                <a:gd name="connsiteX8" fmla="*/ 6803 w 10027"/>
                <a:gd name="connsiteY8" fmla="*/ 4894 h 10000"/>
                <a:gd name="connsiteX9" fmla="*/ 3758 w 10027"/>
                <a:gd name="connsiteY9" fmla="*/ 10000 h 10000"/>
                <a:gd name="connsiteX0" fmla="*/ 3758 w 10033"/>
                <a:gd name="connsiteY0" fmla="*/ 10000 h 10000"/>
                <a:gd name="connsiteX1" fmla="*/ 2750 w 10033"/>
                <a:gd name="connsiteY1" fmla="*/ 9491 h 10000"/>
                <a:gd name="connsiteX2" fmla="*/ 132 w 10033"/>
                <a:gd name="connsiteY2" fmla="*/ 5509 h 10000"/>
                <a:gd name="connsiteX3" fmla="*/ 132 w 10033"/>
                <a:gd name="connsiteY3" fmla="*/ 4491 h 10000"/>
                <a:gd name="connsiteX4" fmla="*/ 2750 w 10033"/>
                <a:gd name="connsiteY4" fmla="*/ 510 h 10000"/>
                <a:gd name="connsiteX5" fmla="*/ 3758 w 10033"/>
                <a:gd name="connsiteY5" fmla="*/ 0 h 10000"/>
                <a:gd name="connsiteX6" fmla="*/ 8992 w 10033"/>
                <a:gd name="connsiteY6" fmla="*/ 0 h 10000"/>
                <a:gd name="connsiteX7" fmla="*/ 10000 w 10033"/>
                <a:gd name="connsiteY7" fmla="*/ 510 h 10000"/>
                <a:gd name="connsiteX8" fmla="*/ 6864 w 10033"/>
                <a:gd name="connsiteY8" fmla="*/ 5055 h 10000"/>
                <a:gd name="connsiteX9" fmla="*/ 3758 w 10033"/>
                <a:gd name="connsiteY9" fmla="*/ 10000 h 10000"/>
                <a:gd name="connsiteX0" fmla="*/ 3758 w 10035"/>
                <a:gd name="connsiteY0" fmla="*/ 10000 h 10000"/>
                <a:gd name="connsiteX1" fmla="*/ 2750 w 10035"/>
                <a:gd name="connsiteY1" fmla="*/ 9491 h 10000"/>
                <a:gd name="connsiteX2" fmla="*/ 132 w 10035"/>
                <a:gd name="connsiteY2" fmla="*/ 5509 h 10000"/>
                <a:gd name="connsiteX3" fmla="*/ 132 w 10035"/>
                <a:gd name="connsiteY3" fmla="*/ 4491 h 10000"/>
                <a:gd name="connsiteX4" fmla="*/ 2750 w 10035"/>
                <a:gd name="connsiteY4" fmla="*/ 510 h 10000"/>
                <a:gd name="connsiteX5" fmla="*/ 3758 w 10035"/>
                <a:gd name="connsiteY5" fmla="*/ 0 h 10000"/>
                <a:gd name="connsiteX6" fmla="*/ 8992 w 10035"/>
                <a:gd name="connsiteY6" fmla="*/ 0 h 10000"/>
                <a:gd name="connsiteX7" fmla="*/ 10000 w 10035"/>
                <a:gd name="connsiteY7" fmla="*/ 510 h 10000"/>
                <a:gd name="connsiteX8" fmla="*/ 6864 w 10035"/>
                <a:gd name="connsiteY8" fmla="*/ 5055 h 10000"/>
                <a:gd name="connsiteX9" fmla="*/ 3758 w 10035"/>
                <a:gd name="connsiteY9" fmla="*/ 10000 h 10000"/>
                <a:gd name="connsiteX0" fmla="*/ 3758 w 10008"/>
                <a:gd name="connsiteY0" fmla="*/ 10000 h 10000"/>
                <a:gd name="connsiteX1" fmla="*/ 2750 w 10008"/>
                <a:gd name="connsiteY1" fmla="*/ 9491 h 10000"/>
                <a:gd name="connsiteX2" fmla="*/ 132 w 10008"/>
                <a:gd name="connsiteY2" fmla="*/ 5509 h 10000"/>
                <a:gd name="connsiteX3" fmla="*/ 132 w 10008"/>
                <a:gd name="connsiteY3" fmla="*/ 4491 h 10000"/>
                <a:gd name="connsiteX4" fmla="*/ 2750 w 10008"/>
                <a:gd name="connsiteY4" fmla="*/ 510 h 10000"/>
                <a:gd name="connsiteX5" fmla="*/ 3758 w 10008"/>
                <a:gd name="connsiteY5" fmla="*/ 0 h 10000"/>
                <a:gd name="connsiteX6" fmla="*/ 8992 w 10008"/>
                <a:gd name="connsiteY6" fmla="*/ 0 h 10000"/>
                <a:gd name="connsiteX7" fmla="*/ 10000 w 10008"/>
                <a:gd name="connsiteY7" fmla="*/ 510 h 10000"/>
                <a:gd name="connsiteX8" fmla="*/ 6864 w 10008"/>
                <a:gd name="connsiteY8" fmla="*/ 5055 h 10000"/>
                <a:gd name="connsiteX9" fmla="*/ 3758 w 10008"/>
                <a:gd name="connsiteY9" fmla="*/ 10000 h 10000"/>
                <a:gd name="connsiteX0" fmla="*/ 3758 w 10031"/>
                <a:gd name="connsiteY0" fmla="*/ 10000 h 10000"/>
                <a:gd name="connsiteX1" fmla="*/ 2750 w 10031"/>
                <a:gd name="connsiteY1" fmla="*/ 9491 h 10000"/>
                <a:gd name="connsiteX2" fmla="*/ 132 w 10031"/>
                <a:gd name="connsiteY2" fmla="*/ 5509 h 10000"/>
                <a:gd name="connsiteX3" fmla="*/ 132 w 10031"/>
                <a:gd name="connsiteY3" fmla="*/ 4491 h 10000"/>
                <a:gd name="connsiteX4" fmla="*/ 2750 w 10031"/>
                <a:gd name="connsiteY4" fmla="*/ 510 h 10000"/>
                <a:gd name="connsiteX5" fmla="*/ 3758 w 10031"/>
                <a:gd name="connsiteY5" fmla="*/ 0 h 10000"/>
                <a:gd name="connsiteX6" fmla="*/ 8992 w 10031"/>
                <a:gd name="connsiteY6" fmla="*/ 0 h 10000"/>
                <a:gd name="connsiteX7" fmla="*/ 10000 w 10031"/>
                <a:gd name="connsiteY7" fmla="*/ 510 h 10000"/>
                <a:gd name="connsiteX8" fmla="*/ 6864 w 10031"/>
                <a:gd name="connsiteY8" fmla="*/ 5055 h 10000"/>
                <a:gd name="connsiteX9" fmla="*/ 3758 w 10031"/>
                <a:gd name="connsiteY9" fmla="*/ 10000 h 10000"/>
                <a:gd name="connsiteX0" fmla="*/ 3758 w 10031"/>
                <a:gd name="connsiteY0" fmla="*/ 10000 h 10000"/>
                <a:gd name="connsiteX1" fmla="*/ 2750 w 10031"/>
                <a:gd name="connsiteY1" fmla="*/ 9491 h 10000"/>
                <a:gd name="connsiteX2" fmla="*/ 132 w 10031"/>
                <a:gd name="connsiteY2" fmla="*/ 5509 h 10000"/>
                <a:gd name="connsiteX3" fmla="*/ 132 w 10031"/>
                <a:gd name="connsiteY3" fmla="*/ 4491 h 10000"/>
                <a:gd name="connsiteX4" fmla="*/ 2750 w 10031"/>
                <a:gd name="connsiteY4" fmla="*/ 510 h 10000"/>
                <a:gd name="connsiteX5" fmla="*/ 3758 w 10031"/>
                <a:gd name="connsiteY5" fmla="*/ 0 h 10000"/>
                <a:gd name="connsiteX6" fmla="*/ 8992 w 10031"/>
                <a:gd name="connsiteY6" fmla="*/ 0 h 10000"/>
                <a:gd name="connsiteX7" fmla="*/ 10000 w 10031"/>
                <a:gd name="connsiteY7" fmla="*/ 510 h 10000"/>
                <a:gd name="connsiteX8" fmla="*/ 6864 w 10031"/>
                <a:gd name="connsiteY8" fmla="*/ 5055 h 10000"/>
                <a:gd name="connsiteX9" fmla="*/ 3758 w 10031"/>
                <a:gd name="connsiteY9" fmla="*/ 10000 h 10000"/>
                <a:gd name="connsiteX0" fmla="*/ 3758 w 10035"/>
                <a:gd name="connsiteY0" fmla="*/ 10000 h 10000"/>
                <a:gd name="connsiteX1" fmla="*/ 2750 w 10035"/>
                <a:gd name="connsiteY1" fmla="*/ 9491 h 10000"/>
                <a:gd name="connsiteX2" fmla="*/ 132 w 10035"/>
                <a:gd name="connsiteY2" fmla="*/ 5509 h 10000"/>
                <a:gd name="connsiteX3" fmla="*/ 132 w 10035"/>
                <a:gd name="connsiteY3" fmla="*/ 4491 h 10000"/>
                <a:gd name="connsiteX4" fmla="*/ 2750 w 10035"/>
                <a:gd name="connsiteY4" fmla="*/ 510 h 10000"/>
                <a:gd name="connsiteX5" fmla="*/ 3758 w 10035"/>
                <a:gd name="connsiteY5" fmla="*/ 0 h 10000"/>
                <a:gd name="connsiteX6" fmla="*/ 8992 w 10035"/>
                <a:gd name="connsiteY6" fmla="*/ 0 h 10000"/>
                <a:gd name="connsiteX7" fmla="*/ 10000 w 10035"/>
                <a:gd name="connsiteY7" fmla="*/ 510 h 10000"/>
                <a:gd name="connsiteX8" fmla="*/ 6864 w 10035"/>
                <a:gd name="connsiteY8" fmla="*/ 5055 h 10000"/>
                <a:gd name="connsiteX9" fmla="*/ 3758 w 10035"/>
                <a:gd name="connsiteY9" fmla="*/ 10000 h 10000"/>
                <a:gd name="connsiteX0" fmla="*/ 3758 w 10008"/>
                <a:gd name="connsiteY0" fmla="*/ 10000 h 10000"/>
                <a:gd name="connsiteX1" fmla="*/ 2750 w 10008"/>
                <a:gd name="connsiteY1" fmla="*/ 9491 h 10000"/>
                <a:gd name="connsiteX2" fmla="*/ 132 w 10008"/>
                <a:gd name="connsiteY2" fmla="*/ 5509 h 10000"/>
                <a:gd name="connsiteX3" fmla="*/ 132 w 10008"/>
                <a:gd name="connsiteY3" fmla="*/ 4491 h 10000"/>
                <a:gd name="connsiteX4" fmla="*/ 2750 w 10008"/>
                <a:gd name="connsiteY4" fmla="*/ 510 h 10000"/>
                <a:gd name="connsiteX5" fmla="*/ 3758 w 10008"/>
                <a:gd name="connsiteY5" fmla="*/ 0 h 10000"/>
                <a:gd name="connsiteX6" fmla="*/ 8992 w 10008"/>
                <a:gd name="connsiteY6" fmla="*/ 0 h 10000"/>
                <a:gd name="connsiteX7" fmla="*/ 10000 w 10008"/>
                <a:gd name="connsiteY7" fmla="*/ 510 h 10000"/>
                <a:gd name="connsiteX8" fmla="*/ 6864 w 10008"/>
                <a:gd name="connsiteY8" fmla="*/ 5055 h 10000"/>
                <a:gd name="connsiteX9" fmla="*/ 3758 w 10008"/>
                <a:gd name="connsiteY9" fmla="*/ 10000 h 10000"/>
                <a:gd name="connsiteX0" fmla="*/ 3758 w 10008"/>
                <a:gd name="connsiteY0" fmla="*/ 10000 h 10000"/>
                <a:gd name="connsiteX1" fmla="*/ 2750 w 10008"/>
                <a:gd name="connsiteY1" fmla="*/ 9491 h 10000"/>
                <a:gd name="connsiteX2" fmla="*/ 132 w 10008"/>
                <a:gd name="connsiteY2" fmla="*/ 5509 h 10000"/>
                <a:gd name="connsiteX3" fmla="*/ 132 w 10008"/>
                <a:gd name="connsiteY3" fmla="*/ 4491 h 10000"/>
                <a:gd name="connsiteX4" fmla="*/ 2750 w 10008"/>
                <a:gd name="connsiteY4" fmla="*/ 510 h 10000"/>
                <a:gd name="connsiteX5" fmla="*/ 3758 w 10008"/>
                <a:gd name="connsiteY5" fmla="*/ 0 h 10000"/>
                <a:gd name="connsiteX6" fmla="*/ 8992 w 10008"/>
                <a:gd name="connsiteY6" fmla="*/ 0 h 10000"/>
                <a:gd name="connsiteX7" fmla="*/ 10000 w 10008"/>
                <a:gd name="connsiteY7" fmla="*/ 510 h 10000"/>
                <a:gd name="connsiteX8" fmla="*/ 6864 w 10008"/>
                <a:gd name="connsiteY8" fmla="*/ 5055 h 10000"/>
                <a:gd name="connsiteX9" fmla="*/ 3758 w 10008"/>
                <a:gd name="connsiteY9" fmla="*/ 10000 h 10000"/>
                <a:gd name="connsiteX0" fmla="*/ 3758 w 10008"/>
                <a:gd name="connsiteY0" fmla="*/ 10000 h 10000"/>
                <a:gd name="connsiteX1" fmla="*/ 2750 w 10008"/>
                <a:gd name="connsiteY1" fmla="*/ 9491 h 10000"/>
                <a:gd name="connsiteX2" fmla="*/ 132 w 10008"/>
                <a:gd name="connsiteY2" fmla="*/ 5509 h 10000"/>
                <a:gd name="connsiteX3" fmla="*/ 132 w 10008"/>
                <a:gd name="connsiteY3" fmla="*/ 4491 h 10000"/>
                <a:gd name="connsiteX4" fmla="*/ 2750 w 10008"/>
                <a:gd name="connsiteY4" fmla="*/ 510 h 10000"/>
                <a:gd name="connsiteX5" fmla="*/ 3758 w 10008"/>
                <a:gd name="connsiteY5" fmla="*/ 0 h 10000"/>
                <a:gd name="connsiteX6" fmla="*/ 8992 w 10008"/>
                <a:gd name="connsiteY6" fmla="*/ 0 h 10000"/>
                <a:gd name="connsiteX7" fmla="*/ 10000 w 10008"/>
                <a:gd name="connsiteY7" fmla="*/ 510 h 10000"/>
                <a:gd name="connsiteX8" fmla="*/ 6864 w 10008"/>
                <a:gd name="connsiteY8" fmla="*/ 5055 h 10000"/>
                <a:gd name="connsiteX9" fmla="*/ 3758 w 10008"/>
                <a:gd name="connsiteY9" fmla="*/ 10000 h 10000"/>
                <a:gd name="connsiteX0" fmla="*/ 3758 w 10008"/>
                <a:gd name="connsiteY0" fmla="*/ 10000 h 10000"/>
                <a:gd name="connsiteX1" fmla="*/ 2750 w 10008"/>
                <a:gd name="connsiteY1" fmla="*/ 9491 h 10000"/>
                <a:gd name="connsiteX2" fmla="*/ 132 w 10008"/>
                <a:gd name="connsiteY2" fmla="*/ 5509 h 10000"/>
                <a:gd name="connsiteX3" fmla="*/ 132 w 10008"/>
                <a:gd name="connsiteY3" fmla="*/ 4491 h 10000"/>
                <a:gd name="connsiteX4" fmla="*/ 2750 w 10008"/>
                <a:gd name="connsiteY4" fmla="*/ 510 h 10000"/>
                <a:gd name="connsiteX5" fmla="*/ 3758 w 10008"/>
                <a:gd name="connsiteY5" fmla="*/ 0 h 10000"/>
                <a:gd name="connsiteX6" fmla="*/ 8992 w 10008"/>
                <a:gd name="connsiteY6" fmla="*/ 0 h 10000"/>
                <a:gd name="connsiteX7" fmla="*/ 10000 w 10008"/>
                <a:gd name="connsiteY7" fmla="*/ 510 h 10000"/>
                <a:gd name="connsiteX8" fmla="*/ 6864 w 10008"/>
                <a:gd name="connsiteY8" fmla="*/ 5055 h 10000"/>
                <a:gd name="connsiteX9" fmla="*/ 3758 w 10008"/>
                <a:gd name="connsiteY9" fmla="*/ 10000 h 10000"/>
                <a:gd name="connsiteX0" fmla="*/ 3758 w 10008"/>
                <a:gd name="connsiteY0" fmla="*/ 10000 h 10000"/>
                <a:gd name="connsiteX1" fmla="*/ 2750 w 10008"/>
                <a:gd name="connsiteY1" fmla="*/ 9491 h 10000"/>
                <a:gd name="connsiteX2" fmla="*/ 132 w 10008"/>
                <a:gd name="connsiteY2" fmla="*/ 5509 h 10000"/>
                <a:gd name="connsiteX3" fmla="*/ 132 w 10008"/>
                <a:gd name="connsiteY3" fmla="*/ 4491 h 10000"/>
                <a:gd name="connsiteX4" fmla="*/ 2750 w 10008"/>
                <a:gd name="connsiteY4" fmla="*/ 510 h 10000"/>
                <a:gd name="connsiteX5" fmla="*/ 3758 w 10008"/>
                <a:gd name="connsiteY5" fmla="*/ 0 h 10000"/>
                <a:gd name="connsiteX6" fmla="*/ 8992 w 10008"/>
                <a:gd name="connsiteY6" fmla="*/ 0 h 10000"/>
                <a:gd name="connsiteX7" fmla="*/ 10000 w 10008"/>
                <a:gd name="connsiteY7" fmla="*/ 510 h 10000"/>
                <a:gd name="connsiteX8" fmla="*/ 6864 w 10008"/>
                <a:gd name="connsiteY8" fmla="*/ 5055 h 10000"/>
                <a:gd name="connsiteX9" fmla="*/ 3758 w 10008"/>
                <a:gd name="connsiteY9" fmla="*/ 1000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008" h="10000">
                  <a:moveTo>
                    <a:pt x="3758" y="10000"/>
                  </a:moveTo>
                  <a:cubicBezTo>
                    <a:pt x="3393" y="10000"/>
                    <a:pt x="2935" y="9770"/>
                    <a:pt x="2750" y="9491"/>
                  </a:cubicBezTo>
                  <a:lnTo>
                    <a:pt x="132" y="5509"/>
                  </a:lnTo>
                  <a:cubicBezTo>
                    <a:pt x="-44" y="5230"/>
                    <a:pt x="-44" y="4770"/>
                    <a:pt x="132" y="4491"/>
                  </a:cubicBezTo>
                  <a:lnTo>
                    <a:pt x="2750" y="510"/>
                  </a:lnTo>
                  <a:cubicBezTo>
                    <a:pt x="2935" y="231"/>
                    <a:pt x="3393" y="0"/>
                    <a:pt x="3758" y="0"/>
                  </a:cubicBezTo>
                  <a:lnTo>
                    <a:pt x="8992" y="0"/>
                  </a:lnTo>
                  <a:cubicBezTo>
                    <a:pt x="9365" y="0"/>
                    <a:pt x="9853" y="233"/>
                    <a:pt x="10000" y="510"/>
                  </a:cubicBezTo>
                  <a:cubicBezTo>
                    <a:pt x="10057" y="2976"/>
                    <a:pt x="9918" y="4465"/>
                    <a:pt x="6864" y="5055"/>
                  </a:cubicBezTo>
                  <a:cubicBezTo>
                    <a:pt x="3496" y="5539"/>
                    <a:pt x="4596" y="9371"/>
                    <a:pt x="3758" y="10000"/>
                  </a:cubicBezTo>
                  <a:close/>
                </a:path>
              </a:pathLst>
            </a:custGeom>
            <a:gradFill flip="none" rotWithShape="1">
              <a:gsLst>
                <a:gs pos="50000">
                  <a:srgbClr val="FFFFFF">
                    <a:alpha val="23000"/>
                  </a:srgbClr>
                </a:gs>
                <a:gs pos="0">
                  <a:schemeClr val="bg1">
                    <a:alpha val="0"/>
                  </a:schemeClr>
                </a:gs>
                <a:gs pos="74000">
                  <a:schemeClr val="bg1">
                    <a:lumMod val="88000"/>
                    <a:lumOff val="12000"/>
                    <a:alpha val="80000"/>
                  </a:schemeClr>
                </a:gs>
              </a:gsLst>
              <a:lin ang="2700000" scaled="1"/>
              <a:tileRect/>
            </a:gradFill>
            <a:ln w="12700">
              <a:noFill/>
            </a:ln>
            <a:effec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ea typeface="微软雅黑"/>
              </a:endParaRPr>
            </a:p>
          </p:txBody>
        </p:sp>
        <p:sp>
          <p:nvSpPr>
            <p:cNvPr id="73" name="文本框 68"/>
            <p:cNvSpPr txBox="1"/>
            <p:nvPr/>
          </p:nvSpPr>
          <p:spPr>
            <a:xfrm>
              <a:off x="4570735" y="2768337"/>
              <a:ext cx="1104544" cy="438582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  <a:latin typeface="微软雅黑"/>
                  <a:ea typeface="微软雅黑"/>
                </a:rPr>
                <a:t>背景</a:t>
              </a:r>
              <a:endParaRPr lang="en-US" altLang="zh-CN" sz="2400" dirty="0" smtClean="0">
                <a:solidFill>
                  <a:schemeClr val="bg1"/>
                </a:solidFill>
                <a:latin typeface="微软雅黑"/>
                <a:ea typeface="微软雅黑"/>
              </a:endParaRPr>
            </a:p>
          </p:txBody>
        </p:sp>
      </p:grpSp>
      <p:sp>
        <p:nvSpPr>
          <p:cNvPr id="85" name="TextBox 23"/>
          <p:cNvSpPr>
            <a:spLocks noChangeArrowheads="1"/>
          </p:cNvSpPr>
          <p:nvPr/>
        </p:nvSpPr>
        <p:spPr bwMode="auto">
          <a:xfrm>
            <a:off x="2560133" y="1037296"/>
            <a:ext cx="4918649" cy="12311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SDN </a:t>
            </a:r>
            <a:r>
              <a:rPr lang="zh-CN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体系架构的出现为目前网络问题的解决提供了新的</a:t>
            </a:r>
            <a:r>
              <a:rPr lang="zh-CN" altLang="zh-CN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方向</a:t>
            </a:r>
            <a:r>
              <a:rPr lang="zh-CN" altLang="en-U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，</a:t>
            </a:r>
            <a:r>
              <a:rPr lang="zh-CN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但随着</a:t>
            </a: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SDN </a:t>
            </a:r>
            <a:r>
              <a:rPr lang="zh-CN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相关网络设备的出现，安全问题成为制约其发展的一个重要</a:t>
            </a:r>
            <a:r>
              <a:rPr lang="zh-CN" altLang="zh-CN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因素</a:t>
            </a:r>
            <a:r>
              <a:rPr lang="zh-CN" altLang="en-U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。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 pitchFamily="34" charset="-122"/>
            </a:endParaRPr>
          </a:p>
        </p:txBody>
      </p:sp>
      <p:sp>
        <p:nvSpPr>
          <p:cNvPr id="86" name="TextBox 25"/>
          <p:cNvSpPr>
            <a:spLocks noChangeArrowheads="1"/>
          </p:cNvSpPr>
          <p:nvPr/>
        </p:nvSpPr>
        <p:spPr bwMode="auto">
          <a:xfrm>
            <a:off x="2560133" y="3128815"/>
            <a:ext cx="5313867" cy="12311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just"/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 pitchFamily="34" charset="-122"/>
              </a:rPr>
              <a:t>平台：</a:t>
            </a: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 pitchFamily="34" charset="-122"/>
              </a:rPr>
              <a:t>Linux(Ubuntu </a:t>
            </a:r>
            <a:r>
              <a:rPr lang="en-US" altLang="zh-CN" sz="20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 pitchFamily="34" charset="-122"/>
              </a:rPr>
              <a:t>Kylin</a:t>
            </a: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 pitchFamily="34" charset="-122"/>
              </a:rPr>
              <a:t> 14.04 Desktop)</a:t>
            </a:r>
          </a:p>
          <a:p>
            <a:pPr algn="just"/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 pitchFamily="34" charset="-122"/>
              </a:rPr>
              <a:t>开源控制器：</a:t>
            </a:r>
            <a:r>
              <a:rPr lang="en-US" altLang="zh-CN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 pitchFamily="34" charset="-122"/>
              </a:rPr>
              <a:t>floodlight</a:t>
            </a:r>
          </a:p>
          <a:p>
            <a:pPr algn="just"/>
            <a:r>
              <a:rPr lang="zh-CN" altLang="en-U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 pitchFamily="34" charset="-122"/>
              </a:rPr>
              <a:t>开发</a:t>
            </a:r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 pitchFamily="34" charset="-122"/>
              </a:rPr>
              <a:t>语言：</a:t>
            </a:r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 pitchFamily="34" charset="-122"/>
              </a:rPr>
              <a:t>JAVA</a:t>
            </a:r>
          </a:p>
          <a:p>
            <a:pPr algn="just"/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 pitchFamily="34" charset="-122"/>
              </a:rPr>
              <a:t>开发工具：</a:t>
            </a:r>
            <a:r>
              <a:rPr lang="en-US" altLang="zh-CN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sym typeface="微软雅黑" pitchFamily="34" charset="-122"/>
              </a:rPr>
              <a:t>Eclipse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9972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350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5" dur="35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35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1" dur="3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350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7" dur="35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350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3" dur="35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35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39" dur="3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350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5" dur="35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 animBg="1"/>
      <p:bldP spid="62" grpId="0" animBg="1"/>
      <p:bldP spid="36" grpId="0"/>
      <p:bldP spid="85" grpId="0"/>
      <p:bldP spid="8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/>
          <p:nvPr/>
        </p:nvSpPr>
        <p:spPr>
          <a:xfrm>
            <a:off x="1470994" y="126137"/>
            <a:ext cx="6162259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800" spc="3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进度情况比较</a:t>
            </a:r>
            <a:endParaRPr lang="zh-CN" altLang="en-US" sz="2800" spc="300" dirty="0">
              <a:solidFill>
                <a:prstClr val="black">
                  <a:lumMod val="75000"/>
                  <a:lumOff val="25000"/>
                </a:prstClr>
              </a:solidFill>
              <a:latin typeface="方正正大黑简体" panose="02000000000000000000" pitchFamily="2" charset="-122"/>
              <a:ea typeface="方正正大黑简体" panose="02000000000000000000" pitchFamily="2" charset="-122"/>
            </a:endParaRPr>
          </a:p>
          <a:p>
            <a:pPr lvl="0" algn="ctr"/>
            <a:endParaRPr lang="zh-CN" altLang="en-US" spc="300" dirty="0">
              <a:solidFill>
                <a:prstClr val="black">
                  <a:lumMod val="75000"/>
                  <a:lumOff val="25000"/>
                </a:prstClr>
              </a:solidFill>
              <a:latin typeface="方正正大黑简体" panose="02000000000000000000" pitchFamily="2" charset="-122"/>
              <a:ea typeface="方正正大黑简体" panose="02000000000000000000" pitchFamily="2" charset="-122"/>
            </a:endParaRPr>
          </a:p>
        </p:txBody>
      </p:sp>
      <p:graphicFrame>
        <p:nvGraphicFramePr>
          <p:cNvPr id="9" name="表格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6692708"/>
              </p:ext>
            </p:extLst>
          </p:nvPr>
        </p:nvGraphicFramePr>
        <p:xfrm>
          <a:off x="558801" y="926356"/>
          <a:ext cx="7967132" cy="30228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6132">
                  <a:extLst>
                    <a:ext uri="{9D8B030D-6E8A-4147-A177-3AD203B41FA5}">
                      <a16:colId xmlns:a16="http://schemas.microsoft.com/office/drawing/2014/main" val="3192909467"/>
                    </a:ext>
                  </a:extLst>
                </a:gridCol>
                <a:gridCol w="5403146">
                  <a:extLst>
                    <a:ext uri="{9D8B030D-6E8A-4147-A177-3AD203B41FA5}">
                      <a16:colId xmlns:a16="http://schemas.microsoft.com/office/drawing/2014/main" val="2666407794"/>
                    </a:ext>
                  </a:extLst>
                </a:gridCol>
                <a:gridCol w="1327854">
                  <a:extLst>
                    <a:ext uri="{9D8B030D-6E8A-4147-A177-3AD203B41FA5}">
                      <a16:colId xmlns:a16="http://schemas.microsoft.com/office/drawing/2014/main" val="63761863"/>
                    </a:ext>
                  </a:extLst>
                </a:gridCol>
              </a:tblGrid>
              <a:tr h="41534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 smtClean="0"/>
                        <a:t>时间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任务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完成情况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2881038"/>
                  </a:ext>
                </a:extLst>
              </a:tr>
              <a:tr h="421116">
                <a:tc>
                  <a:txBody>
                    <a:bodyPr/>
                    <a:lstStyle/>
                    <a:p>
                      <a:pPr algn="ctr"/>
                      <a:r>
                        <a:rPr lang="zh-CN" altLang="zh-CN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第</a:t>
                      </a: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1-3</a:t>
                      </a:r>
                      <a:r>
                        <a:rPr lang="zh-CN" altLang="zh-CN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周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zh-CN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了解毕设课题目标及内容，查找相关文献资料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已完成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4129186"/>
                  </a:ext>
                </a:extLst>
              </a:tr>
              <a:tr h="726857">
                <a:tc>
                  <a:txBody>
                    <a:bodyPr/>
                    <a:lstStyle/>
                    <a:p>
                      <a:pPr algn="ctr"/>
                      <a:r>
                        <a:rPr lang="zh-CN" altLang="zh-CN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第</a:t>
                      </a: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4-6</a:t>
                      </a:r>
                      <a:r>
                        <a:rPr lang="zh-CN" altLang="zh-CN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周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 smtClean="0"/>
                        <a:t>选取开源控制器；</a:t>
                      </a:r>
                      <a:r>
                        <a:rPr lang="zh-CN" altLang="zh-CN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对访问权限管理系统完成整体上的功能设计；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已完成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8992938"/>
                  </a:ext>
                </a:extLst>
              </a:tr>
              <a:tr h="1038368">
                <a:tc>
                  <a:txBody>
                    <a:bodyPr/>
                    <a:lstStyle/>
                    <a:p>
                      <a:pPr algn="ctr"/>
                      <a:r>
                        <a:rPr lang="zh-CN" altLang="zh-CN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第</a:t>
                      </a: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7-12</a:t>
                      </a:r>
                      <a:r>
                        <a:rPr lang="zh-CN" altLang="zh-CN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周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zh-CN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依据之前的系统设计方案对各个模块进行具体实现</a:t>
                      </a:r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，</a:t>
                      </a:r>
                      <a:r>
                        <a:rPr lang="zh-CN" altLang="zh-CN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完成后对系统进行调试和完善，并在整体架构中进行测试</a:t>
                      </a:r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。</a:t>
                      </a:r>
                      <a:endParaRPr lang="zh-CN" altLang="zh-CN" sz="18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altLang="zh-CN" dirty="0" smtClean="0"/>
                    </a:p>
                    <a:p>
                      <a:pPr algn="ctr"/>
                      <a:r>
                        <a:rPr lang="zh-CN" altLang="en-US" dirty="0" smtClean="0"/>
                        <a:t>正在进行中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0720605"/>
                  </a:ext>
                </a:extLst>
              </a:tr>
              <a:tr h="421116">
                <a:tc>
                  <a:txBody>
                    <a:bodyPr/>
                    <a:lstStyle/>
                    <a:p>
                      <a:pPr algn="ctr"/>
                      <a:r>
                        <a:rPr lang="zh-CN" altLang="zh-CN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第</a:t>
                      </a: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13-16</a:t>
                      </a:r>
                      <a:r>
                        <a:rPr lang="zh-CN" altLang="zh-CN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周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zh-CN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完成本科毕业设计论文，准备答辩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未完成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83396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39368588"/>
      </p:ext>
    </p:extLst>
  </p:cSld>
  <p:clrMapOvr>
    <a:masterClrMapping/>
  </p:clrMapOvr>
  <p:transition spd="slow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/>
          <p:cNvSpPr txBox="1"/>
          <p:nvPr/>
        </p:nvSpPr>
        <p:spPr>
          <a:xfrm>
            <a:off x="3664507" y="91860"/>
            <a:ext cx="17748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需求分析</a:t>
            </a:r>
          </a:p>
        </p:txBody>
      </p:sp>
      <p:pic>
        <p:nvPicPr>
          <p:cNvPr id="37" name="图片 36" descr="C:\Users\pengC\Desktop\floodlight\图片\Floodlight架构以及每个Floodlight控制器的Java模块与RESTful北向API之间的关系.PN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599" y="750644"/>
            <a:ext cx="3668095" cy="3946158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矩形 2"/>
          <p:cNvSpPr/>
          <p:nvPr/>
        </p:nvSpPr>
        <p:spPr>
          <a:xfrm>
            <a:off x="4277695" y="1544992"/>
            <a:ext cx="4275024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sz="2000" dirty="0" smtClean="0">
                <a:latin typeface="微软雅黑"/>
                <a:ea typeface="微软雅黑"/>
              </a:rPr>
              <a:t>系统</a:t>
            </a:r>
            <a:r>
              <a:rPr lang="zh-CN" altLang="en-US" sz="2000" dirty="0" smtClean="0">
                <a:latin typeface="微软雅黑"/>
                <a:ea typeface="微软雅黑"/>
              </a:rPr>
              <a:t>的基本功能需求如下：</a:t>
            </a:r>
            <a:endParaRPr lang="en-US" altLang="zh-CN" sz="2000" dirty="0" smtClean="0">
              <a:latin typeface="微软雅黑"/>
              <a:ea typeface="微软雅黑"/>
            </a:endParaRPr>
          </a:p>
          <a:p>
            <a:endParaRPr lang="en-US" altLang="zh-CN" sz="2000" dirty="0" smtClean="0">
              <a:latin typeface="微软雅黑"/>
              <a:ea typeface="微软雅黑"/>
            </a:endParaRPr>
          </a:p>
          <a:p>
            <a:endParaRPr lang="en-US" altLang="zh-CN" sz="2000" dirty="0" smtClean="0">
              <a:latin typeface="微软雅黑"/>
              <a:ea typeface="微软雅黑"/>
            </a:endParaRPr>
          </a:p>
          <a:p>
            <a:endParaRPr lang="en-US" altLang="zh-CN" sz="2000" dirty="0" smtClean="0">
              <a:latin typeface="微软雅黑"/>
              <a:ea typeface="微软雅黑"/>
            </a:endParaRPr>
          </a:p>
          <a:p>
            <a:endParaRPr lang="en-US" altLang="zh-CN" sz="2000" dirty="0" smtClean="0">
              <a:latin typeface="微软雅黑"/>
              <a:ea typeface="微软雅黑"/>
            </a:endParaRPr>
          </a:p>
          <a:p>
            <a:endParaRPr lang="en-US" altLang="zh-CN" sz="2000" dirty="0" smtClean="0">
              <a:latin typeface="微软雅黑"/>
              <a:ea typeface="微软雅黑"/>
            </a:endParaRPr>
          </a:p>
          <a:p>
            <a:endParaRPr lang="en-US" altLang="zh-CN" sz="2000" dirty="0">
              <a:latin typeface="微软雅黑"/>
              <a:ea typeface="微软雅黑"/>
            </a:endParaRPr>
          </a:p>
          <a:p>
            <a:endParaRPr lang="en-US" altLang="zh-CN" sz="2000" dirty="0" smtClean="0">
              <a:latin typeface="微软雅黑"/>
              <a:ea typeface="微软雅黑"/>
            </a:endParaRPr>
          </a:p>
          <a:p>
            <a:endParaRPr lang="en-US" altLang="zh-CN" sz="2000" dirty="0">
              <a:latin typeface="微软雅黑"/>
              <a:ea typeface="微软雅黑"/>
            </a:endParaRPr>
          </a:p>
          <a:p>
            <a:endParaRPr lang="en-US" altLang="zh-CN" sz="2000" dirty="0" smtClean="0">
              <a:latin typeface="微软雅黑"/>
              <a:ea typeface="微软雅黑"/>
            </a:endParaRPr>
          </a:p>
          <a:p>
            <a:endParaRPr lang="en-US" altLang="zh-CN" sz="2000" dirty="0" smtClean="0">
              <a:latin typeface="微软雅黑"/>
              <a:ea typeface="微软雅黑"/>
            </a:endParaRPr>
          </a:p>
        </p:txBody>
      </p:sp>
      <p:sp>
        <p:nvSpPr>
          <p:cNvPr id="6" name="矩形 20"/>
          <p:cNvSpPr>
            <a:spLocks noChangeArrowheads="1"/>
          </p:cNvSpPr>
          <p:nvPr/>
        </p:nvSpPr>
        <p:spPr bwMode="auto">
          <a:xfrm>
            <a:off x="4398564" y="833969"/>
            <a:ext cx="4154154" cy="627698"/>
          </a:xfrm>
          <a:prstGeom prst="rect">
            <a:avLst/>
          </a:prstGeom>
          <a:gradFill>
            <a:gsLst>
              <a:gs pos="100000">
                <a:schemeClr val="bg1"/>
              </a:gs>
              <a:gs pos="0">
                <a:schemeClr val="bg1">
                  <a:lumMod val="85000"/>
                </a:schemeClr>
              </a:gs>
            </a:gsLst>
            <a:lin ang="2700000" scaled="1"/>
          </a:gradFill>
          <a:ln w="317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254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lvl="0" algn="ctr"/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 </a:t>
            </a:r>
            <a:r>
              <a:rPr lang="zh-CN" altLang="en-US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应用访问权限管理系统</a:t>
            </a:r>
            <a:endParaRPr lang="zh-CN" altLang="zh-CN" sz="2400" b="1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09304" y="396855"/>
            <a:ext cx="41080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4277694" y="1917306"/>
            <a:ext cx="45540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微软雅黑"/>
                <a:ea typeface="微软雅黑"/>
              </a:rPr>
              <a:t>1</a:t>
            </a:r>
            <a:r>
              <a:rPr lang="zh-CN" altLang="en-US" sz="2000" dirty="0">
                <a:latin typeface="微软雅黑"/>
                <a:ea typeface="微软雅黑"/>
              </a:rPr>
              <a:t>、网络管理员能够对应用进行身份注册和权限的授予。</a:t>
            </a:r>
            <a:endParaRPr lang="en-US" altLang="zh-CN" sz="2000" dirty="0">
              <a:latin typeface="微软雅黑"/>
              <a:ea typeface="微软雅黑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277694" y="2563637"/>
            <a:ext cx="45540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微软雅黑"/>
                <a:ea typeface="微软雅黑"/>
              </a:rPr>
              <a:t>2</a:t>
            </a:r>
            <a:r>
              <a:rPr lang="zh-CN" altLang="en-US" sz="2000" dirty="0">
                <a:latin typeface="微软雅黑"/>
                <a:ea typeface="微软雅黑"/>
              </a:rPr>
              <a:t>、可以根据不同的情况，设置相应的访问控制策略。</a:t>
            </a:r>
            <a:endParaRPr lang="en-US" altLang="zh-CN" sz="2000" dirty="0">
              <a:latin typeface="微软雅黑"/>
              <a:ea typeface="微软雅黑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277694" y="3190491"/>
            <a:ext cx="45540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微软雅黑"/>
                <a:ea typeface="微软雅黑"/>
              </a:rPr>
              <a:t>3</a:t>
            </a:r>
            <a:r>
              <a:rPr lang="zh-CN" altLang="en-US" sz="2000" dirty="0">
                <a:latin typeface="微软雅黑"/>
                <a:ea typeface="微软雅黑"/>
              </a:rPr>
              <a:t>、当应用访问控制器上的资源时，能够对应用进行身份认证、权限审查。</a:t>
            </a:r>
            <a:endParaRPr lang="en-US" altLang="zh-CN" sz="2000" dirty="0">
              <a:latin typeface="微软雅黑"/>
              <a:ea typeface="微软雅黑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277694" y="3877613"/>
            <a:ext cx="455407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微软雅黑"/>
                <a:ea typeface="微软雅黑"/>
              </a:rPr>
              <a:t>4</a:t>
            </a:r>
            <a:r>
              <a:rPr lang="zh-CN" altLang="en-US" sz="2000" dirty="0">
                <a:latin typeface="微软雅黑"/>
                <a:ea typeface="微软雅黑"/>
              </a:rPr>
              <a:t>、对通过身份认证和权限审查的合法应用，按照之前设定好的访问控制策略进行访问控制</a:t>
            </a:r>
            <a:r>
              <a:rPr lang="zh-CN" altLang="en-US" sz="2000" dirty="0"/>
              <a:t>。</a:t>
            </a:r>
            <a:endParaRPr lang="en-US" altLang="zh-CN" sz="2000" dirty="0">
              <a:latin typeface="微软雅黑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2994606063"/>
      </p:ext>
    </p:extLst>
  </p:cSld>
  <p:clrMapOvr>
    <a:masterClrMapping/>
  </p:clrMapOvr>
  <p:transition spd="slow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1"/>
      <p:bldP spid="3" grpId="0"/>
      <p:bldP spid="6" grpId="1" animBg="1"/>
      <p:bldP spid="4" grpId="0"/>
      <p:bldP spid="9" grpId="0"/>
      <p:bldP spid="10" grpId="0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/>
          <p:cNvSpPr txBox="1"/>
          <p:nvPr/>
        </p:nvSpPr>
        <p:spPr>
          <a:xfrm>
            <a:off x="3614046" y="165116"/>
            <a:ext cx="17748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spc="300" noProof="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系统设计</a:t>
            </a:r>
            <a:endParaRPr kumimoji="0" lang="zh-CN" altLang="en-US" sz="2800" b="0" i="0" u="none" strike="noStrike" kern="1200" cap="none" spc="300" normalizeH="0" baseline="0" noProof="0" dirty="0" smtClean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方正正大黑简体" panose="02000000000000000000" pitchFamily="2" charset="-122"/>
              <a:ea typeface="方正正大黑简体" panose="02000000000000000000" pitchFamily="2" charset="-122"/>
            </a:endParaRPr>
          </a:p>
        </p:txBody>
      </p:sp>
      <p:sp>
        <p:nvSpPr>
          <p:cNvPr id="24" name="矩形 20"/>
          <p:cNvSpPr>
            <a:spLocks noChangeArrowheads="1"/>
          </p:cNvSpPr>
          <p:nvPr/>
        </p:nvSpPr>
        <p:spPr bwMode="auto">
          <a:xfrm>
            <a:off x="490983" y="845503"/>
            <a:ext cx="2040549" cy="627698"/>
          </a:xfrm>
          <a:prstGeom prst="rect">
            <a:avLst/>
          </a:prstGeom>
          <a:gradFill>
            <a:gsLst>
              <a:gs pos="100000">
                <a:schemeClr val="bg1"/>
              </a:gs>
              <a:gs pos="0">
                <a:schemeClr val="bg1">
                  <a:lumMod val="85000"/>
                </a:schemeClr>
              </a:gs>
            </a:gsLst>
            <a:lin ang="2700000" scaled="1"/>
          </a:gradFill>
          <a:ln w="317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254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lvl="0" algn="ctr"/>
            <a:r>
              <a:rPr lang="zh-CN" altLang="zh-CN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系统</a:t>
            </a:r>
            <a:r>
              <a:rPr lang="zh-CN" altLang="zh-CN" sz="2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总体</a:t>
            </a:r>
            <a:r>
              <a:rPr lang="zh-CN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框架</a:t>
            </a:r>
            <a:endParaRPr lang="zh-CN" altLang="zh-CN" sz="2400" b="1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2071687" y="1665287"/>
            <a:ext cx="5153025" cy="3133725"/>
          </a:xfrm>
          <a:prstGeom prst="rect">
            <a:avLst/>
          </a:prstGeom>
          <a:solidFill>
            <a:schemeClr val="bg1"/>
          </a:solidFill>
          <a:ln w="476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37" name="矩形 20"/>
          <p:cNvSpPr>
            <a:spLocks noChangeArrowheads="1"/>
          </p:cNvSpPr>
          <p:nvPr/>
        </p:nvSpPr>
        <p:spPr bwMode="auto">
          <a:xfrm>
            <a:off x="2394927" y="1832451"/>
            <a:ext cx="4529143" cy="627698"/>
          </a:xfrm>
          <a:prstGeom prst="rect">
            <a:avLst/>
          </a:prstGeom>
          <a:gradFill>
            <a:gsLst>
              <a:gs pos="100000">
                <a:schemeClr val="bg1"/>
              </a:gs>
              <a:gs pos="0">
                <a:schemeClr val="bg1">
                  <a:lumMod val="85000"/>
                </a:schemeClr>
              </a:gs>
            </a:gsLst>
            <a:lin ang="2700000" scaled="1"/>
          </a:gradFill>
          <a:ln w="317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254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lvl="0" algn="ctr"/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前端页面</a:t>
            </a:r>
            <a:endParaRPr lang="zh-CN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</a:endParaRPr>
          </a:p>
        </p:txBody>
      </p:sp>
      <p:sp>
        <p:nvSpPr>
          <p:cNvPr id="38" name="矩形 20"/>
          <p:cNvSpPr>
            <a:spLocks noChangeArrowheads="1"/>
          </p:cNvSpPr>
          <p:nvPr/>
        </p:nvSpPr>
        <p:spPr bwMode="auto">
          <a:xfrm>
            <a:off x="2394927" y="2636594"/>
            <a:ext cx="1443622" cy="627698"/>
          </a:xfrm>
          <a:prstGeom prst="rect">
            <a:avLst/>
          </a:prstGeom>
          <a:gradFill>
            <a:gsLst>
              <a:gs pos="100000">
                <a:schemeClr val="bg1"/>
              </a:gs>
              <a:gs pos="0">
                <a:schemeClr val="bg1">
                  <a:lumMod val="85000"/>
                </a:schemeClr>
              </a:gs>
            </a:gsLst>
            <a:lin ang="2700000" scaled="1"/>
          </a:gradFill>
          <a:ln w="317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254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lvl="0" algn="ctr"/>
            <a:r>
              <a:rPr lang="zh-CN" altLang="en-U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应用身份</a:t>
            </a:r>
            <a:endParaRPr lang="en-US" altLang="zh-CN" sz="2000" b="1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</a:endParaRPr>
          </a:p>
          <a:p>
            <a:pPr lvl="0" algn="ctr"/>
            <a:r>
              <a:rPr lang="zh-CN" altLang="en-U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信息管理</a:t>
            </a:r>
            <a:endParaRPr lang="zh-CN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</a:endParaRPr>
          </a:p>
        </p:txBody>
      </p:sp>
      <p:sp>
        <p:nvSpPr>
          <p:cNvPr id="47" name="矩形 20"/>
          <p:cNvSpPr>
            <a:spLocks noChangeArrowheads="1"/>
          </p:cNvSpPr>
          <p:nvPr/>
        </p:nvSpPr>
        <p:spPr bwMode="auto">
          <a:xfrm>
            <a:off x="3945269" y="2646362"/>
            <a:ext cx="1443622" cy="627698"/>
          </a:xfrm>
          <a:prstGeom prst="rect">
            <a:avLst/>
          </a:prstGeom>
          <a:gradFill>
            <a:gsLst>
              <a:gs pos="100000">
                <a:schemeClr val="bg1"/>
              </a:gs>
              <a:gs pos="0">
                <a:schemeClr val="bg1">
                  <a:lumMod val="85000"/>
                </a:schemeClr>
              </a:gs>
            </a:gsLst>
            <a:lin ang="2700000" scaled="1"/>
          </a:gradFill>
          <a:ln w="317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254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lvl="0" algn="ctr"/>
            <a:r>
              <a:rPr lang="zh-CN" altLang="en-U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应用权限</a:t>
            </a:r>
            <a:endParaRPr lang="en-US" altLang="zh-CN" sz="2000" b="1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</a:endParaRPr>
          </a:p>
          <a:p>
            <a:pPr lvl="0" algn="ctr"/>
            <a:r>
              <a:rPr lang="zh-CN" altLang="en-U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管理</a:t>
            </a:r>
            <a:endParaRPr lang="zh-CN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</a:endParaRPr>
          </a:p>
        </p:txBody>
      </p:sp>
      <p:sp>
        <p:nvSpPr>
          <p:cNvPr id="48" name="矩形 20"/>
          <p:cNvSpPr>
            <a:spLocks noChangeArrowheads="1"/>
          </p:cNvSpPr>
          <p:nvPr/>
        </p:nvSpPr>
        <p:spPr bwMode="auto">
          <a:xfrm>
            <a:off x="5514117" y="2620406"/>
            <a:ext cx="1443622" cy="627698"/>
          </a:xfrm>
          <a:prstGeom prst="rect">
            <a:avLst/>
          </a:prstGeom>
          <a:gradFill>
            <a:gsLst>
              <a:gs pos="100000">
                <a:schemeClr val="bg1"/>
              </a:gs>
              <a:gs pos="0">
                <a:schemeClr val="bg1">
                  <a:lumMod val="85000"/>
                </a:schemeClr>
              </a:gs>
            </a:gsLst>
            <a:lin ang="2700000" scaled="1"/>
          </a:gradFill>
          <a:ln w="317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254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lvl="0" algn="ctr"/>
            <a:r>
              <a:rPr lang="en-US" altLang="zh-CN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XACML</a:t>
            </a:r>
          </a:p>
          <a:p>
            <a:pPr lvl="0" algn="ctr"/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访问控制</a:t>
            </a:r>
            <a:endParaRPr lang="en-US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</a:endParaRPr>
          </a:p>
        </p:txBody>
      </p:sp>
      <p:sp>
        <p:nvSpPr>
          <p:cNvPr id="50" name="矩形 20"/>
          <p:cNvSpPr>
            <a:spLocks noChangeArrowheads="1"/>
          </p:cNvSpPr>
          <p:nvPr/>
        </p:nvSpPr>
        <p:spPr bwMode="auto">
          <a:xfrm>
            <a:off x="2394927" y="3363357"/>
            <a:ext cx="1443622" cy="627698"/>
          </a:xfrm>
          <a:prstGeom prst="rect">
            <a:avLst/>
          </a:prstGeom>
          <a:gradFill>
            <a:gsLst>
              <a:gs pos="100000">
                <a:schemeClr val="bg1"/>
              </a:gs>
              <a:gs pos="0">
                <a:schemeClr val="bg1">
                  <a:lumMod val="85000"/>
                </a:schemeClr>
              </a:gs>
            </a:gsLst>
            <a:lin ang="2700000" scaled="1"/>
          </a:gradFill>
          <a:ln w="317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254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lvl="0" algn="ctr"/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身份认证</a:t>
            </a:r>
            <a:endParaRPr lang="en-US" altLang="zh-CN" sz="2000" b="1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</a:endParaRPr>
          </a:p>
        </p:txBody>
      </p:sp>
      <p:sp>
        <p:nvSpPr>
          <p:cNvPr id="51" name="矩形 20"/>
          <p:cNvSpPr>
            <a:spLocks noChangeArrowheads="1"/>
          </p:cNvSpPr>
          <p:nvPr/>
        </p:nvSpPr>
        <p:spPr bwMode="auto">
          <a:xfrm>
            <a:off x="3965351" y="3363357"/>
            <a:ext cx="1443622" cy="627698"/>
          </a:xfrm>
          <a:prstGeom prst="rect">
            <a:avLst/>
          </a:prstGeom>
          <a:gradFill>
            <a:gsLst>
              <a:gs pos="100000">
                <a:schemeClr val="bg1"/>
              </a:gs>
              <a:gs pos="0">
                <a:schemeClr val="bg1">
                  <a:lumMod val="85000"/>
                </a:schemeClr>
              </a:gs>
            </a:gsLst>
            <a:lin ang="2700000" scaled="1"/>
          </a:gradFill>
          <a:ln w="317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254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lvl="0" algn="ctr"/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权限检查</a:t>
            </a:r>
            <a:endParaRPr lang="en-US" altLang="zh-CN" sz="2000" b="1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</a:endParaRPr>
          </a:p>
        </p:txBody>
      </p:sp>
      <p:sp>
        <p:nvSpPr>
          <p:cNvPr id="52" name="矩形 20"/>
          <p:cNvSpPr>
            <a:spLocks noChangeArrowheads="1"/>
          </p:cNvSpPr>
          <p:nvPr/>
        </p:nvSpPr>
        <p:spPr bwMode="auto">
          <a:xfrm>
            <a:off x="5503011" y="3373945"/>
            <a:ext cx="1443622" cy="627698"/>
          </a:xfrm>
          <a:prstGeom prst="rect">
            <a:avLst/>
          </a:prstGeom>
          <a:gradFill>
            <a:gsLst>
              <a:gs pos="100000">
                <a:schemeClr val="bg1"/>
              </a:gs>
              <a:gs pos="0">
                <a:schemeClr val="bg1">
                  <a:lumMod val="85000"/>
                </a:schemeClr>
              </a:gs>
            </a:gsLst>
            <a:lin ang="2700000" scaled="1"/>
          </a:gradFill>
          <a:ln w="317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254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lvl="0" algn="ctr"/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日志记录</a:t>
            </a:r>
            <a:endParaRPr lang="en-US" altLang="zh-CN" sz="2000" b="1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</a:endParaRPr>
          </a:p>
        </p:txBody>
      </p:sp>
      <p:sp>
        <p:nvSpPr>
          <p:cNvPr id="53" name="矩形 20"/>
          <p:cNvSpPr>
            <a:spLocks noChangeArrowheads="1"/>
          </p:cNvSpPr>
          <p:nvPr/>
        </p:nvSpPr>
        <p:spPr bwMode="auto">
          <a:xfrm>
            <a:off x="2422590" y="4127484"/>
            <a:ext cx="4529143" cy="510953"/>
          </a:xfrm>
          <a:prstGeom prst="rect">
            <a:avLst/>
          </a:prstGeom>
          <a:gradFill>
            <a:gsLst>
              <a:gs pos="100000">
                <a:schemeClr val="bg1"/>
              </a:gs>
              <a:gs pos="0">
                <a:schemeClr val="bg1">
                  <a:lumMod val="85000"/>
                </a:schemeClr>
              </a:gs>
            </a:gsLst>
            <a:lin ang="2700000" scaled="1"/>
          </a:gradFill>
          <a:ln w="317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254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lvl="0" algn="ctr"/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</a:rPr>
              <a:t>内存数据库</a:t>
            </a:r>
            <a:endParaRPr lang="zh-CN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2558441859"/>
      </p:ext>
    </p:extLst>
  </p:cSld>
  <p:clrMapOvr>
    <a:masterClrMapping/>
  </p:clrMapOvr>
  <p:transition spd="slow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24" grpId="0" animBg="1"/>
      <p:bldP spid="28" grpId="0" animBg="1"/>
      <p:bldP spid="37" grpId="0" animBg="1"/>
      <p:bldP spid="38" grpId="0" animBg="1"/>
      <p:bldP spid="47" grpId="0" animBg="1"/>
      <p:bldP spid="48" grpId="0" animBg="1"/>
      <p:bldP spid="50" grpId="0" animBg="1"/>
      <p:bldP spid="51" grpId="0" animBg="1"/>
      <p:bldP spid="52" grpId="0" animBg="1"/>
      <p:bldP spid="5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768629" y="926355"/>
            <a:ext cx="2872408" cy="3455357"/>
            <a:chOff x="768629" y="926355"/>
            <a:chExt cx="2872408" cy="3455357"/>
          </a:xfrm>
        </p:grpSpPr>
        <p:sp>
          <p:nvSpPr>
            <p:cNvPr id="19" name="矩形 18"/>
            <p:cNvSpPr/>
            <p:nvPr/>
          </p:nvSpPr>
          <p:spPr>
            <a:xfrm>
              <a:off x="768629" y="926355"/>
              <a:ext cx="2133598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/>
              <a:r>
                <a:rPr lang="zh-CN" altLang="en-US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/>
                  <a:ea typeface="微软雅黑"/>
                </a:rPr>
                <a:t>身份</a:t>
              </a:r>
              <a:r>
                <a:rPr lang="zh-CN" altLang="en-US" sz="24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/>
                  <a:ea typeface="微软雅黑"/>
                </a:rPr>
                <a:t>信息</a:t>
              </a:r>
              <a:r>
                <a:rPr lang="zh-CN" altLang="en-US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/>
                  <a:ea typeface="微软雅黑"/>
                </a:rPr>
                <a:t>：</a:t>
              </a:r>
              <a:endParaRPr lang="zh-CN" altLang="en-US" spc="300" dirty="0">
                <a:solidFill>
                  <a:prstClr val="black">
                    <a:lumMod val="75000"/>
                    <a:lumOff val="25000"/>
                  </a:prstClr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768629" y="1519390"/>
              <a:ext cx="2872408" cy="286232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dirty="0" err="1" smtClean="0"/>
                <a:t>AppIdentityCertificate</a:t>
              </a:r>
              <a:r>
                <a:rPr lang="en-US" altLang="zh-CN" dirty="0" smtClean="0"/>
                <a:t>{</a:t>
              </a:r>
            </a:p>
            <a:p>
              <a:r>
                <a:rPr lang="en-US" altLang="zh-CN" dirty="0"/>
                <a:t>String  </a:t>
              </a:r>
              <a:r>
                <a:rPr lang="en-US" altLang="zh-CN" dirty="0" err="1"/>
                <a:t>appId</a:t>
              </a:r>
              <a:r>
                <a:rPr lang="en-US" altLang="zh-CN" dirty="0" smtClean="0"/>
                <a:t>;</a:t>
              </a:r>
              <a:r>
                <a:rPr lang="zh-CN" altLang="en-US" dirty="0"/>
                <a:t> </a:t>
              </a:r>
              <a:r>
                <a:rPr lang="en-US" altLang="zh-CN" dirty="0" smtClean="0"/>
                <a:t>//</a:t>
              </a:r>
              <a:r>
                <a:rPr lang="zh-CN" altLang="en-US" dirty="0" smtClean="0"/>
                <a:t>应用标识</a:t>
              </a:r>
              <a:endParaRPr lang="en-US" altLang="zh-CN" dirty="0"/>
            </a:p>
            <a:p>
              <a:r>
                <a:rPr lang="en-US" altLang="zh-CN" dirty="0"/>
                <a:t>String  </a:t>
              </a:r>
              <a:r>
                <a:rPr lang="en-US" altLang="zh-CN" dirty="0" err="1" smtClean="0"/>
                <a:t>appName</a:t>
              </a:r>
              <a:r>
                <a:rPr lang="zh-CN" altLang="en-US" dirty="0" smtClean="0"/>
                <a:t>；</a:t>
              </a:r>
              <a:r>
                <a:rPr lang="en-US" altLang="zh-CN" dirty="0" smtClean="0"/>
                <a:t>//</a:t>
              </a:r>
              <a:r>
                <a:rPr lang="zh-CN" altLang="en-US" dirty="0" smtClean="0"/>
                <a:t>名称</a:t>
              </a:r>
              <a:endParaRPr lang="en-US" altLang="zh-CN" dirty="0" smtClean="0"/>
            </a:p>
            <a:p>
              <a:r>
                <a:rPr lang="en-US" altLang="zh-CN" dirty="0"/>
                <a:t>String  </a:t>
              </a:r>
              <a:r>
                <a:rPr lang="en-US" altLang="zh-CN" dirty="0" err="1" smtClean="0"/>
                <a:t>appKey</a:t>
              </a:r>
              <a:r>
                <a:rPr lang="zh-CN" altLang="en-US" dirty="0"/>
                <a:t>；</a:t>
              </a:r>
              <a:r>
                <a:rPr lang="en-US" altLang="zh-CN" dirty="0" smtClean="0"/>
                <a:t>//</a:t>
              </a:r>
              <a:r>
                <a:rPr lang="zh-CN" altLang="en-US" dirty="0" smtClean="0"/>
                <a:t>应用密钥</a:t>
              </a:r>
              <a:endParaRPr lang="en-US" altLang="zh-CN" dirty="0"/>
            </a:p>
            <a:p>
              <a:r>
                <a:rPr lang="en-US" altLang="zh-CN" dirty="0"/>
                <a:t>String  </a:t>
              </a:r>
              <a:r>
                <a:rPr lang="en-US" altLang="zh-CN" dirty="0" smtClean="0"/>
                <a:t>registry</a:t>
              </a:r>
              <a:r>
                <a:rPr lang="zh-CN" altLang="en-US" dirty="0" smtClean="0"/>
                <a:t>；</a:t>
              </a:r>
              <a:r>
                <a:rPr lang="en-US" altLang="zh-CN" dirty="0" smtClean="0"/>
                <a:t>//</a:t>
              </a:r>
              <a:r>
                <a:rPr lang="zh-CN" altLang="en-US" dirty="0" smtClean="0"/>
                <a:t>注册商</a:t>
              </a:r>
              <a:endParaRPr lang="en-US" altLang="zh-CN" dirty="0" smtClean="0"/>
            </a:p>
            <a:p>
              <a:r>
                <a:rPr lang="en-US" altLang="zh-CN" dirty="0"/>
                <a:t>String  </a:t>
              </a:r>
              <a:r>
                <a:rPr lang="en-US" altLang="zh-CN" dirty="0" err="1" smtClean="0"/>
                <a:t>registrationDate</a:t>
              </a:r>
              <a:r>
                <a:rPr lang="zh-CN" altLang="en-US" dirty="0" smtClean="0"/>
                <a:t>；</a:t>
              </a:r>
              <a:endParaRPr lang="en-US" altLang="zh-CN" dirty="0" smtClean="0"/>
            </a:p>
            <a:p>
              <a:r>
                <a:rPr lang="en-US" altLang="zh-CN" dirty="0" smtClean="0"/>
                <a:t>//</a:t>
              </a:r>
              <a:r>
                <a:rPr lang="zh-CN" altLang="en-US" dirty="0" smtClean="0"/>
                <a:t>注册时间</a:t>
              </a:r>
              <a:endParaRPr lang="en-US" altLang="zh-CN" dirty="0" smtClean="0"/>
            </a:p>
            <a:p>
              <a:r>
                <a:rPr lang="en-US" altLang="zh-CN" dirty="0"/>
                <a:t>String  </a:t>
              </a:r>
              <a:r>
                <a:rPr lang="en-US" altLang="zh-CN" dirty="0" err="1" smtClean="0"/>
                <a:t>expDate</a:t>
              </a:r>
              <a:r>
                <a:rPr lang="zh-CN" altLang="en-US" dirty="0" smtClean="0"/>
                <a:t>；</a:t>
              </a:r>
              <a:r>
                <a:rPr lang="en-US" altLang="zh-CN" dirty="0" smtClean="0"/>
                <a:t>//</a:t>
              </a:r>
              <a:r>
                <a:rPr lang="zh-CN" altLang="en-US" dirty="0" smtClean="0"/>
                <a:t>有效期</a:t>
              </a:r>
              <a:endParaRPr lang="en-US" altLang="zh-CN" dirty="0" smtClean="0"/>
            </a:p>
            <a:p>
              <a:r>
                <a:rPr lang="en-US" altLang="zh-CN" dirty="0" err="1"/>
                <a:t>int</a:t>
              </a:r>
              <a:r>
                <a:rPr lang="en-US" altLang="zh-CN" dirty="0"/>
                <a:t>      </a:t>
              </a:r>
              <a:r>
                <a:rPr lang="en-US" altLang="zh-CN" dirty="0" smtClean="0"/>
                <a:t>ATL</a:t>
              </a:r>
              <a:r>
                <a:rPr lang="zh-CN" altLang="en-US" dirty="0" smtClean="0"/>
                <a:t>；</a:t>
              </a:r>
              <a:r>
                <a:rPr lang="en-US" altLang="zh-CN" dirty="0" smtClean="0"/>
                <a:t>//</a:t>
              </a:r>
              <a:r>
                <a:rPr lang="zh-CN" altLang="en-US" dirty="0" smtClean="0"/>
                <a:t>信用级别</a:t>
              </a:r>
              <a:endParaRPr lang="en-US" altLang="zh-CN" dirty="0" smtClean="0"/>
            </a:p>
            <a:p>
              <a:r>
                <a:rPr lang="en-US" altLang="zh-CN" dirty="0" smtClean="0"/>
                <a:t>}</a:t>
              </a:r>
              <a:endParaRPr lang="zh-CN" altLang="en-US" dirty="0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4300332" y="926356"/>
            <a:ext cx="5267740" cy="2347360"/>
            <a:chOff x="4300332" y="926356"/>
            <a:chExt cx="5267740" cy="2347360"/>
          </a:xfrm>
        </p:grpSpPr>
        <p:sp>
          <p:nvSpPr>
            <p:cNvPr id="2" name="矩形 1"/>
            <p:cNvSpPr/>
            <p:nvPr/>
          </p:nvSpPr>
          <p:spPr>
            <a:xfrm>
              <a:off x="4300332" y="1519390"/>
              <a:ext cx="5267740" cy="175432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dirty="0" err="1" smtClean="0"/>
                <a:t>permissionType</a:t>
              </a:r>
              <a:r>
                <a:rPr lang="en-US" altLang="zh-CN" dirty="0" smtClean="0"/>
                <a:t>{ </a:t>
              </a:r>
              <a:r>
                <a:rPr lang="en-US" altLang="zh-CN" dirty="0" err="1" smtClean="0"/>
                <a:t>read_topology,read_all_flow</a:t>
              </a:r>
              <a:r>
                <a:rPr lang="en-US" altLang="zh-CN" dirty="0" smtClean="0"/>
                <a:t>, </a:t>
              </a:r>
              <a:r>
                <a:rPr lang="en-US" altLang="zh-CN" dirty="0" err="1" smtClean="0"/>
                <a:t>flow_mod_route</a:t>
              </a:r>
              <a:r>
                <a:rPr lang="en-US" altLang="zh-CN" dirty="0" smtClean="0"/>
                <a:t> </a:t>
              </a:r>
              <a:r>
                <a:rPr lang="zh-CN" altLang="en-US" dirty="0" smtClean="0"/>
                <a:t>，</a:t>
              </a:r>
              <a:r>
                <a:rPr lang="en-US" altLang="zh-CN" dirty="0" smtClean="0"/>
                <a:t> </a:t>
              </a:r>
              <a:r>
                <a:rPr lang="en-US" altLang="zh-CN" dirty="0" err="1" smtClean="0"/>
                <a:t>flow_mod_drop</a:t>
              </a:r>
              <a:r>
                <a:rPr lang="en-US" altLang="zh-CN" dirty="0"/>
                <a:t> </a:t>
              </a:r>
              <a:r>
                <a:rPr lang="en-US" altLang="zh-CN" dirty="0" smtClean="0"/>
                <a:t>……..}</a:t>
              </a:r>
            </a:p>
            <a:p>
              <a:endParaRPr lang="en-US" altLang="zh-CN" dirty="0" smtClean="0"/>
            </a:p>
            <a:p>
              <a:r>
                <a:rPr lang="en-US" altLang="zh-CN" dirty="0" err="1" smtClean="0"/>
                <a:t>ArrayList</a:t>
              </a:r>
              <a:r>
                <a:rPr lang="en-US" altLang="zh-CN" dirty="0" smtClean="0"/>
                <a:t>&lt;</a:t>
              </a:r>
              <a:r>
                <a:rPr lang="en-US" altLang="zh-CN" dirty="0" err="1" smtClean="0"/>
                <a:t>permissionType</a:t>
              </a:r>
              <a:r>
                <a:rPr lang="en-US" altLang="zh-CN" dirty="0" smtClean="0"/>
                <a:t>&gt;</a:t>
              </a:r>
              <a:r>
                <a:rPr lang="zh-CN" altLang="en-US" dirty="0" smtClean="0"/>
                <a:t>；</a:t>
              </a:r>
              <a:endParaRPr lang="en-US" altLang="zh-CN" dirty="0" smtClean="0"/>
            </a:p>
            <a:p>
              <a:endParaRPr lang="en-US" altLang="zh-CN" dirty="0"/>
            </a:p>
            <a:p>
              <a:r>
                <a:rPr lang="en-US" altLang="zh-CN" dirty="0" err="1" smtClean="0"/>
                <a:t>HashMap</a:t>
              </a:r>
              <a:r>
                <a:rPr lang="en-US" altLang="zh-CN" dirty="0" smtClean="0"/>
                <a:t>&lt;</a:t>
              </a:r>
              <a:r>
                <a:rPr lang="en-US" altLang="zh-CN" dirty="0" err="1" smtClean="0"/>
                <a:t>appId,PermissionSet</a:t>
              </a:r>
              <a:r>
                <a:rPr lang="en-US" altLang="zh-CN" dirty="0"/>
                <a:t>&gt; </a:t>
              </a:r>
              <a:r>
                <a:rPr lang="en-US" altLang="zh-CN" dirty="0" err="1"/>
                <a:t>permissionList</a:t>
              </a:r>
              <a:endParaRPr lang="en-US" altLang="zh-CN" dirty="0" smtClean="0"/>
            </a:p>
          </p:txBody>
        </p:sp>
        <p:sp>
          <p:nvSpPr>
            <p:cNvPr id="21" name="矩形 20"/>
            <p:cNvSpPr/>
            <p:nvPr/>
          </p:nvSpPr>
          <p:spPr>
            <a:xfrm>
              <a:off x="4300332" y="926356"/>
              <a:ext cx="2133598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/>
              <a:r>
                <a:rPr lang="zh-CN" altLang="en-US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/>
                  <a:ea typeface="微软雅黑"/>
                </a:rPr>
                <a:t>权限</a:t>
              </a:r>
              <a:r>
                <a:rPr lang="zh-CN" altLang="en-US" sz="24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/>
                  <a:ea typeface="微软雅黑"/>
                </a:rPr>
                <a:t>信息</a:t>
              </a:r>
              <a:r>
                <a:rPr lang="zh-CN" altLang="en-US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/>
                  <a:ea typeface="微软雅黑"/>
                </a:rPr>
                <a:t>：</a:t>
              </a:r>
              <a:endParaRPr lang="zh-CN" altLang="en-US" spc="300" dirty="0">
                <a:solidFill>
                  <a:prstClr val="black">
                    <a:lumMod val="75000"/>
                    <a:lumOff val="25000"/>
                  </a:prstClr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endParaRPr>
            </a:p>
          </p:txBody>
        </p:sp>
      </p:grpSp>
      <p:sp>
        <p:nvSpPr>
          <p:cNvPr id="23" name="矩形 22"/>
          <p:cNvSpPr/>
          <p:nvPr/>
        </p:nvSpPr>
        <p:spPr>
          <a:xfrm>
            <a:off x="1470994" y="126137"/>
            <a:ext cx="6162259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800" spc="300" dirty="0">
                <a:solidFill>
                  <a:prstClr val="black">
                    <a:lumMod val="75000"/>
                    <a:lumOff val="25000"/>
                  </a:prstClr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应用身份信息管理</a:t>
            </a:r>
            <a:r>
              <a:rPr lang="en-US" altLang="zh-CN" sz="2800" spc="300" dirty="0">
                <a:solidFill>
                  <a:prstClr val="black">
                    <a:lumMod val="75000"/>
                    <a:lumOff val="25000"/>
                  </a:prstClr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&amp;&amp;</a:t>
            </a:r>
            <a:r>
              <a:rPr lang="zh-CN" altLang="en-US" sz="2800" spc="300" dirty="0">
                <a:solidFill>
                  <a:prstClr val="black">
                    <a:lumMod val="75000"/>
                    <a:lumOff val="25000"/>
                  </a:prstClr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权限信息管理</a:t>
            </a:r>
          </a:p>
          <a:p>
            <a:pPr lvl="0" algn="ctr"/>
            <a:endParaRPr lang="zh-CN" altLang="en-US" spc="300" dirty="0">
              <a:solidFill>
                <a:prstClr val="black">
                  <a:lumMod val="75000"/>
                  <a:lumOff val="25000"/>
                </a:prstClr>
              </a:solidFill>
              <a:latin typeface="方正正大黑简体" panose="02000000000000000000" pitchFamily="2" charset="-122"/>
              <a:ea typeface="方正正大黑简体" panose="02000000000000000000" pitchFamily="2" charset="-122"/>
            </a:endParaRPr>
          </a:p>
        </p:txBody>
      </p:sp>
      <p:sp>
        <p:nvSpPr>
          <p:cNvPr id="29" name="TextBox 23"/>
          <p:cNvSpPr>
            <a:spLocks noChangeArrowheads="1"/>
          </p:cNvSpPr>
          <p:nvPr/>
        </p:nvSpPr>
        <p:spPr bwMode="auto">
          <a:xfrm>
            <a:off x="4284390" y="1890101"/>
            <a:ext cx="4836008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endParaRPr lang="zh-CN" altLang="en-US" b="1" dirty="0">
              <a:solidFill>
                <a:schemeClr val="tx1">
                  <a:lumMod val="65000"/>
                  <a:lumOff val="35000"/>
                </a:schemeClr>
              </a:solidFill>
              <a:latin typeface="微软雅黑"/>
              <a:ea typeface="微软雅黑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768629" y="721701"/>
            <a:ext cx="8460170" cy="4457700"/>
            <a:chOff x="660228" y="721701"/>
            <a:chExt cx="8460170" cy="4457700"/>
          </a:xfrm>
        </p:grpSpPr>
        <p:pic>
          <p:nvPicPr>
            <p:cNvPr id="25" name="图片 24"/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0228" y="721701"/>
              <a:ext cx="3414918" cy="44577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3" name="组合 2"/>
            <p:cNvGrpSpPr/>
            <p:nvPr/>
          </p:nvGrpSpPr>
          <p:grpSpPr>
            <a:xfrm>
              <a:off x="4083117" y="3473837"/>
              <a:ext cx="5037281" cy="1527248"/>
              <a:chOff x="4044148" y="2574700"/>
              <a:chExt cx="5037281" cy="1527248"/>
            </a:xfrm>
          </p:grpSpPr>
          <p:sp>
            <p:nvSpPr>
              <p:cNvPr id="30" name="任意多边形 29"/>
              <p:cNvSpPr>
                <a:spLocks/>
              </p:cNvSpPr>
              <p:nvPr/>
            </p:nvSpPr>
            <p:spPr bwMode="auto">
              <a:xfrm>
                <a:off x="4044148" y="2574700"/>
                <a:ext cx="5037281" cy="1527248"/>
              </a:xfrm>
              <a:custGeom>
                <a:avLst/>
                <a:gdLst>
                  <a:gd name="connsiteX0" fmla="*/ 488326 w 4206923"/>
                  <a:gd name="connsiteY0" fmla="*/ 0 h 1479432"/>
                  <a:gd name="connsiteX1" fmla="*/ 1002185 w 4206923"/>
                  <a:gd name="connsiteY1" fmla="*/ 0 h 1479432"/>
                  <a:gd name="connsiteX2" fmla="*/ 1066030 w 4206923"/>
                  <a:gd name="connsiteY2" fmla="*/ 0 h 1479432"/>
                  <a:gd name="connsiteX3" fmla="*/ 1083181 w 4206923"/>
                  <a:gd name="connsiteY3" fmla="*/ 0 h 1479432"/>
                  <a:gd name="connsiteX4" fmla="*/ 1168160 w 4206923"/>
                  <a:gd name="connsiteY4" fmla="*/ 0 h 1479432"/>
                  <a:gd name="connsiteX5" fmla="*/ 1290429 w 4206923"/>
                  <a:gd name="connsiteY5" fmla="*/ 0 h 1479432"/>
                  <a:gd name="connsiteX6" fmla="*/ 1553727 w 4206923"/>
                  <a:gd name="connsiteY6" fmla="*/ 0 h 1479432"/>
                  <a:gd name="connsiteX7" fmla="*/ 1611796 w 4206923"/>
                  <a:gd name="connsiteY7" fmla="*/ 0 h 1479432"/>
                  <a:gd name="connsiteX8" fmla="*/ 1634674 w 4206923"/>
                  <a:gd name="connsiteY8" fmla="*/ 0 h 1479432"/>
                  <a:gd name="connsiteX9" fmla="*/ 1745864 w 4206923"/>
                  <a:gd name="connsiteY9" fmla="*/ 0 h 1479432"/>
                  <a:gd name="connsiteX10" fmla="*/ 1836195 w 4206923"/>
                  <a:gd name="connsiteY10" fmla="*/ 0 h 1479432"/>
                  <a:gd name="connsiteX11" fmla="*/ 1900647 w 4206923"/>
                  <a:gd name="connsiteY11" fmla="*/ 0 h 1479432"/>
                  <a:gd name="connsiteX12" fmla="*/ 1986524 w 4206923"/>
                  <a:gd name="connsiteY12" fmla="*/ 0 h 1479432"/>
                  <a:gd name="connsiteX13" fmla="*/ 2099493 w 4206923"/>
                  <a:gd name="connsiteY13" fmla="*/ 0 h 1479432"/>
                  <a:gd name="connsiteX14" fmla="*/ 2125046 w 4206923"/>
                  <a:gd name="connsiteY14" fmla="*/ 0 h 1479432"/>
                  <a:gd name="connsiteX15" fmla="*/ 2180440 w 4206923"/>
                  <a:gd name="connsiteY15" fmla="*/ 0 h 1479432"/>
                  <a:gd name="connsiteX16" fmla="*/ 2291630 w 4206923"/>
                  <a:gd name="connsiteY16" fmla="*/ 0 h 1479432"/>
                  <a:gd name="connsiteX17" fmla="*/ 2293677 w 4206923"/>
                  <a:gd name="connsiteY17" fmla="*/ 0 h 1479432"/>
                  <a:gd name="connsiteX18" fmla="*/ 2388345 w 4206923"/>
                  <a:gd name="connsiteY18" fmla="*/ 0 h 1479432"/>
                  <a:gd name="connsiteX19" fmla="*/ 2446414 w 4206923"/>
                  <a:gd name="connsiteY19" fmla="*/ 0 h 1479432"/>
                  <a:gd name="connsiteX20" fmla="*/ 2459486 w 4206923"/>
                  <a:gd name="connsiteY20" fmla="*/ 0 h 1479432"/>
                  <a:gd name="connsiteX21" fmla="*/ 2580482 w 4206923"/>
                  <a:gd name="connsiteY21" fmla="*/ 0 h 1479432"/>
                  <a:gd name="connsiteX22" fmla="*/ 2670812 w 4206923"/>
                  <a:gd name="connsiteY22" fmla="*/ 0 h 1479432"/>
                  <a:gd name="connsiteX23" fmla="*/ 2839443 w 4206923"/>
                  <a:gd name="connsiteY23" fmla="*/ 0 h 1479432"/>
                  <a:gd name="connsiteX24" fmla="*/ 2852814 w 4206923"/>
                  <a:gd name="connsiteY24" fmla="*/ 0 h 1479432"/>
                  <a:gd name="connsiteX25" fmla="*/ 2960273 w 4206923"/>
                  <a:gd name="connsiteY25" fmla="*/ 0 h 1479432"/>
                  <a:gd name="connsiteX26" fmla="*/ 3037852 w 4206923"/>
                  <a:gd name="connsiteY26" fmla="*/ 0 h 1479432"/>
                  <a:gd name="connsiteX27" fmla="*/ 3041269 w 4206923"/>
                  <a:gd name="connsiteY27" fmla="*/ 0 h 1479432"/>
                  <a:gd name="connsiteX28" fmla="*/ 3077212 w 4206923"/>
                  <a:gd name="connsiteY28" fmla="*/ 0 h 1479432"/>
                  <a:gd name="connsiteX29" fmla="*/ 3090397 w 4206923"/>
                  <a:gd name="connsiteY29" fmla="*/ 0 h 1479432"/>
                  <a:gd name="connsiteX30" fmla="*/ 3115626 w 4206923"/>
                  <a:gd name="connsiteY30" fmla="*/ 0 h 1479432"/>
                  <a:gd name="connsiteX31" fmla="*/ 3126248 w 4206923"/>
                  <a:gd name="connsiteY31" fmla="*/ 0 h 1479432"/>
                  <a:gd name="connsiteX32" fmla="*/ 3245843 w 4206923"/>
                  <a:gd name="connsiteY32" fmla="*/ 0 h 1479432"/>
                  <a:gd name="connsiteX33" fmla="*/ 3262250 w 4206923"/>
                  <a:gd name="connsiteY33" fmla="*/ 0 h 1479432"/>
                  <a:gd name="connsiteX34" fmla="*/ 3366673 w 4206923"/>
                  <a:gd name="connsiteY34" fmla="*/ 0 h 1479432"/>
                  <a:gd name="connsiteX35" fmla="*/ 3412579 w 4206923"/>
                  <a:gd name="connsiteY35" fmla="*/ 0 h 1479432"/>
                  <a:gd name="connsiteX36" fmla="*/ 3447669 w 4206923"/>
                  <a:gd name="connsiteY36" fmla="*/ 0 h 1479432"/>
                  <a:gd name="connsiteX37" fmla="*/ 3496797 w 4206923"/>
                  <a:gd name="connsiteY37" fmla="*/ 0 h 1479432"/>
                  <a:gd name="connsiteX38" fmla="*/ 3522026 w 4206923"/>
                  <a:gd name="connsiteY38" fmla="*/ 0 h 1479432"/>
                  <a:gd name="connsiteX39" fmla="*/ 3525549 w 4206923"/>
                  <a:gd name="connsiteY39" fmla="*/ 0 h 1479432"/>
                  <a:gd name="connsiteX40" fmla="*/ 3532648 w 4206923"/>
                  <a:gd name="connsiteY40" fmla="*/ 0 h 1479432"/>
                  <a:gd name="connsiteX41" fmla="*/ 3606496 w 4206923"/>
                  <a:gd name="connsiteY41" fmla="*/ 0 h 1479432"/>
                  <a:gd name="connsiteX42" fmla="*/ 3717686 w 4206923"/>
                  <a:gd name="connsiteY42" fmla="*/ 0 h 1479432"/>
                  <a:gd name="connsiteX43" fmla="*/ 3848796 w 4206923"/>
                  <a:gd name="connsiteY43" fmla="*/ 75308 h 1479432"/>
                  <a:gd name="connsiteX44" fmla="*/ 4188713 w 4206923"/>
                  <a:gd name="connsiteY44" fmla="*/ 664408 h 1479432"/>
                  <a:gd name="connsiteX45" fmla="*/ 4188713 w 4206923"/>
                  <a:gd name="connsiteY45" fmla="*/ 815024 h 1479432"/>
                  <a:gd name="connsiteX46" fmla="*/ 3848796 w 4206923"/>
                  <a:gd name="connsiteY46" fmla="*/ 1404124 h 1479432"/>
                  <a:gd name="connsiteX47" fmla="*/ 3717686 w 4206923"/>
                  <a:gd name="connsiteY47" fmla="*/ 1479432 h 1479432"/>
                  <a:gd name="connsiteX48" fmla="*/ 3532648 w 4206923"/>
                  <a:gd name="connsiteY48" fmla="*/ 1479432 h 1479432"/>
                  <a:gd name="connsiteX49" fmla="*/ 3126248 w 4206923"/>
                  <a:gd name="connsiteY49" fmla="*/ 1479432 h 1479432"/>
                  <a:gd name="connsiteX50" fmla="*/ 3037852 w 4206923"/>
                  <a:gd name="connsiteY50" fmla="*/ 1479432 h 1479432"/>
                  <a:gd name="connsiteX51" fmla="*/ 2852814 w 4206923"/>
                  <a:gd name="connsiteY51" fmla="*/ 1479432 h 1479432"/>
                  <a:gd name="connsiteX52" fmla="*/ 2580482 w 4206923"/>
                  <a:gd name="connsiteY52" fmla="*/ 1479432 h 1479432"/>
                  <a:gd name="connsiteX53" fmla="*/ 2446414 w 4206923"/>
                  <a:gd name="connsiteY53" fmla="*/ 1479432 h 1479432"/>
                  <a:gd name="connsiteX54" fmla="*/ 2291630 w 4206923"/>
                  <a:gd name="connsiteY54" fmla="*/ 1479432 h 1479432"/>
                  <a:gd name="connsiteX55" fmla="*/ 1900647 w 4206923"/>
                  <a:gd name="connsiteY55" fmla="*/ 1479432 h 1479432"/>
                  <a:gd name="connsiteX56" fmla="*/ 1745864 w 4206923"/>
                  <a:gd name="connsiteY56" fmla="*/ 1479432 h 1479432"/>
                  <a:gd name="connsiteX57" fmla="*/ 1611796 w 4206923"/>
                  <a:gd name="connsiteY57" fmla="*/ 1479432 h 1479432"/>
                  <a:gd name="connsiteX58" fmla="*/ 1168160 w 4206923"/>
                  <a:gd name="connsiteY58" fmla="*/ 1479432 h 1479432"/>
                  <a:gd name="connsiteX59" fmla="*/ 1066030 w 4206923"/>
                  <a:gd name="connsiteY59" fmla="*/ 1479432 h 1479432"/>
                  <a:gd name="connsiteX60" fmla="*/ 488326 w 4206923"/>
                  <a:gd name="connsiteY60" fmla="*/ 1479432 h 1479432"/>
                  <a:gd name="connsiteX61" fmla="*/ 357216 w 4206923"/>
                  <a:gd name="connsiteY61" fmla="*/ 1404124 h 1479432"/>
                  <a:gd name="connsiteX62" fmla="*/ 17299 w 4206923"/>
                  <a:gd name="connsiteY62" fmla="*/ 815024 h 1479432"/>
                  <a:gd name="connsiteX63" fmla="*/ 17299 w 4206923"/>
                  <a:gd name="connsiteY63" fmla="*/ 664408 h 1479432"/>
                  <a:gd name="connsiteX64" fmla="*/ 357216 w 4206923"/>
                  <a:gd name="connsiteY64" fmla="*/ 75308 h 1479432"/>
                  <a:gd name="connsiteX65" fmla="*/ 488326 w 4206923"/>
                  <a:gd name="connsiteY65" fmla="*/ 0 h 1479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</a:cxnLst>
                <a:rect l="l" t="t" r="r" b="b"/>
                <a:pathLst>
                  <a:path w="4206923" h="1479432">
                    <a:moveTo>
                      <a:pt x="488326" y="0"/>
                    </a:moveTo>
                    <a:cubicBezTo>
                      <a:pt x="743264" y="0"/>
                      <a:pt x="902600" y="0"/>
                      <a:pt x="1002185" y="0"/>
                    </a:cubicBezTo>
                    <a:lnTo>
                      <a:pt x="1066030" y="0"/>
                    </a:lnTo>
                    <a:lnTo>
                      <a:pt x="1083181" y="0"/>
                    </a:lnTo>
                    <a:cubicBezTo>
                      <a:pt x="1168160" y="0"/>
                      <a:pt x="1168160" y="0"/>
                      <a:pt x="1168160" y="0"/>
                    </a:cubicBezTo>
                    <a:lnTo>
                      <a:pt x="1290429" y="0"/>
                    </a:lnTo>
                    <a:cubicBezTo>
                      <a:pt x="1404288" y="0"/>
                      <a:pt x="1489682" y="0"/>
                      <a:pt x="1553727" y="0"/>
                    </a:cubicBezTo>
                    <a:lnTo>
                      <a:pt x="1611796" y="0"/>
                    </a:lnTo>
                    <a:lnTo>
                      <a:pt x="1634674" y="0"/>
                    </a:lnTo>
                    <a:cubicBezTo>
                      <a:pt x="1745864" y="0"/>
                      <a:pt x="1745864" y="0"/>
                      <a:pt x="1745864" y="0"/>
                    </a:cubicBezTo>
                    <a:lnTo>
                      <a:pt x="1836195" y="0"/>
                    </a:lnTo>
                    <a:lnTo>
                      <a:pt x="1900647" y="0"/>
                    </a:lnTo>
                    <a:lnTo>
                      <a:pt x="1986524" y="0"/>
                    </a:lnTo>
                    <a:cubicBezTo>
                      <a:pt x="2030111" y="0"/>
                      <a:pt x="2067471" y="0"/>
                      <a:pt x="2099493" y="0"/>
                    </a:cubicBezTo>
                    <a:lnTo>
                      <a:pt x="2125046" y="0"/>
                    </a:lnTo>
                    <a:lnTo>
                      <a:pt x="2180440" y="0"/>
                    </a:lnTo>
                    <a:cubicBezTo>
                      <a:pt x="2291630" y="0"/>
                      <a:pt x="2291630" y="0"/>
                      <a:pt x="2291630" y="0"/>
                    </a:cubicBezTo>
                    <a:lnTo>
                      <a:pt x="2293677" y="0"/>
                    </a:lnTo>
                    <a:cubicBezTo>
                      <a:pt x="2329528" y="0"/>
                      <a:pt x="2360897" y="0"/>
                      <a:pt x="2388345" y="0"/>
                    </a:cubicBezTo>
                    <a:lnTo>
                      <a:pt x="2446414" y="0"/>
                    </a:lnTo>
                    <a:lnTo>
                      <a:pt x="2459486" y="0"/>
                    </a:lnTo>
                    <a:cubicBezTo>
                      <a:pt x="2580482" y="0"/>
                      <a:pt x="2580482" y="0"/>
                      <a:pt x="2580482" y="0"/>
                    </a:cubicBezTo>
                    <a:lnTo>
                      <a:pt x="2670812" y="0"/>
                    </a:lnTo>
                    <a:cubicBezTo>
                      <a:pt x="2735874" y="0"/>
                      <a:pt x="2791642" y="0"/>
                      <a:pt x="2839443" y="0"/>
                    </a:cubicBezTo>
                    <a:lnTo>
                      <a:pt x="2852814" y="0"/>
                    </a:lnTo>
                    <a:lnTo>
                      <a:pt x="2960273" y="0"/>
                    </a:lnTo>
                    <a:lnTo>
                      <a:pt x="3037852" y="0"/>
                    </a:lnTo>
                    <a:lnTo>
                      <a:pt x="3041269" y="0"/>
                    </a:lnTo>
                    <a:lnTo>
                      <a:pt x="3077212" y="0"/>
                    </a:lnTo>
                    <a:lnTo>
                      <a:pt x="3090397" y="0"/>
                    </a:lnTo>
                    <a:lnTo>
                      <a:pt x="3115626" y="0"/>
                    </a:lnTo>
                    <a:lnTo>
                      <a:pt x="3126248" y="0"/>
                    </a:lnTo>
                    <a:lnTo>
                      <a:pt x="3245843" y="0"/>
                    </a:lnTo>
                    <a:lnTo>
                      <a:pt x="3262250" y="0"/>
                    </a:lnTo>
                    <a:lnTo>
                      <a:pt x="3366673" y="0"/>
                    </a:lnTo>
                    <a:lnTo>
                      <a:pt x="3412579" y="0"/>
                    </a:lnTo>
                    <a:lnTo>
                      <a:pt x="3447669" y="0"/>
                    </a:lnTo>
                    <a:lnTo>
                      <a:pt x="3496797" y="0"/>
                    </a:lnTo>
                    <a:lnTo>
                      <a:pt x="3522026" y="0"/>
                    </a:lnTo>
                    <a:lnTo>
                      <a:pt x="3525549" y="0"/>
                    </a:lnTo>
                    <a:lnTo>
                      <a:pt x="3532648" y="0"/>
                    </a:lnTo>
                    <a:lnTo>
                      <a:pt x="3606496" y="0"/>
                    </a:lnTo>
                    <a:cubicBezTo>
                      <a:pt x="3717686" y="0"/>
                      <a:pt x="3717686" y="0"/>
                      <a:pt x="3717686" y="0"/>
                    </a:cubicBezTo>
                    <a:cubicBezTo>
                      <a:pt x="3766245" y="0"/>
                      <a:pt x="3824516" y="34010"/>
                      <a:pt x="3848796" y="75308"/>
                    </a:cubicBezTo>
                    <a:cubicBezTo>
                      <a:pt x="4188713" y="664408"/>
                      <a:pt x="4188713" y="664408"/>
                      <a:pt x="4188713" y="664408"/>
                    </a:cubicBezTo>
                    <a:cubicBezTo>
                      <a:pt x="4212993" y="705706"/>
                      <a:pt x="4212993" y="773726"/>
                      <a:pt x="4188713" y="815024"/>
                    </a:cubicBezTo>
                    <a:cubicBezTo>
                      <a:pt x="3848796" y="1404124"/>
                      <a:pt x="3848796" y="1404124"/>
                      <a:pt x="3848796" y="1404124"/>
                    </a:cubicBezTo>
                    <a:cubicBezTo>
                      <a:pt x="3824516" y="1445422"/>
                      <a:pt x="3766245" y="1479432"/>
                      <a:pt x="3717686" y="1479432"/>
                    </a:cubicBezTo>
                    <a:lnTo>
                      <a:pt x="3532648" y="1479432"/>
                    </a:lnTo>
                    <a:lnTo>
                      <a:pt x="3126248" y="1479432"/>
                    </a:lnTo>
                    <a:lnTo>
                      <a:pt x="3037852" y="1479432"/>
                    </a:lnTo>
                    <a:lnTo>
                      <a:pt x="2852814" y="1479432"/>
                    </a:lnTo>
                    <a:lnTo>
                      <a:pt x="2580482" y="1479432"/>
                    </a:lnTo>
                    <a:lnTo>
                      <a:pt x="2446414" y="1479432"/>
                    </a:lnTo>
                    <a:lnTo>
                      <a:pt x="2291630" y="1479432"/>
                    </a:lnTo>
                    <a:lnTo>
                      <a:pt x="1900647" y="1479432"/>
                    </a:lnTo>
                    <a:lnTo>
                      <a:pt x="1745864" y="1479432"/>
                    </a:lnTo>
                    <a:lnTo>
                      <a:pt x="1611796" y="1479432"/>
                    </a:lnTo>
                    <a:lnTo>
                      <a:pt x="1168160" y="1479432"/>
                    </a:lnTo>
                    <a:lnTo>
                      <a:pt x="1066030" y="1479432"/>
                    </a:lnTo>
                    <a:lnTo>
                      <a:pt x="488326" y="1479432"/>
                    </a:lnTo>
                    <a:cubicBezTo>
                      <a:pt x="440981" y="1479432"/>
                      <a:pt x="381495" y="1445422"/>
                      <a:pt x="357216" y="1404124"/>
                    </a:cubicBezTo>
                    <a:cubicBezTo>
                      <a:pt x="17299" y="815024"/>
                      <a:pt x="17299" y="815024"/>
                      <a:pt x="17299" y="815024"/>
                    </a:cubicBezTo>
                    <a:cubicBezTo>
                      <a:pt x="-5767" y="773726"/>
                      <a:pt x="-5767" y="705706"/>
                      <a:pt x="17299" y="664408"/>
                    </a:cubicBezTo>
                    <a:cubicBezTo>
                      <a:pt x="357216" y="75308"/>
                      <a:pt x="357216" y="75308"/>
                      <a:pt x="357216" y="75308"/>
                    </a:cubicBezTo>
                    <a:cubicBezTo>
                      <a:pt x="381495" y="34010"/>
                      <a:pt x="440981" y="0"/>
                      <a:pt x="48832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2700000" scaled="1"/>
              </a:gradFill>
              <a:ln w="19050"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2700000" scaled="1"/>
                  <a:tileRect/>
                </a:gradFill>
              </a:ln>
              <a:effectLst>
                <a:outerShdw blurRad="330200" dist="127000" dir="2700000" algn="tl" rotWithShape="0">
                  <a:prstClr val="black">
                    <a:alpha val="31000"/>
                  </a:prstClr>
                </a:outerShdw>
              </a:effec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>
                  <a:ea typeface="微软雅黑"/>
                </a:endParaRPr>
              </a:p>
            </p:txBody>
          </p:sp>
          <p:sp>
            <p:nvSpPr>
              <p:cNvPr id="31" name="TextBox 23"/>
              <p:cNvSpPr>
                <a:spLocks noChangeArrowheads="1"/>
              </p:cNvSpPr>
              <p:nvPr/>
            </p:nvSpPr>
            <p:spPr bwMode="auto">
              <a:xfrm>
                <a:off x="4633826" y="2809286"/>
                <a:ext cx="3857923" cy="129266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0" tIns="0" rIns="0" bIns="0">
                <a:spAutoFit/>
              </a:bodyPr>
              <a:lstStyle/>
              <a:p>
                <a:r>
                  <a:rPr lang="zh-CN" altLang="en-US" sz="1600" b="1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/>
                    <a:ea typeface="微软雅黑"/>
                  </a:rPr>
                  <a:t>参考：</a:t>
                </a:r>
                <a:r>
                  <a:rPr lang="en-US" altLang="zh-CN" sz="1600" b="1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/>
                    <a:ea typeface="微软雅黑"/>
                  </a:rPr>
                  <a:t>Wen </a:t>
                </a:r>
                <a:r>
                  <a:rPr lang="zh-CN" altLang="en-US" sz="16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/>
                    <a:ea typeface="微软雅黑"/>
                  </a:rPr>
                  <a:t>等人在论文</a:t>
                </a:r>
                <a:r>
                  <a:rPr lang="en-US" altLang="zh-CN" sz="16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/>
                    <a:ea typeface="微软雅黑"/>
                  </a:rPr>
                  <a:t>《Towards a Secure Controller Platform for </a:t>
                </a:r>
                <a:r>
                  <a:rPr lang="en-US" altLang="zh-CN" sz="1600" b="1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/>
                    <a:ea typeface="微软雅黑"/>
                  </a:rPr>
                  <a:t>OpenFlow</a:t>
                </a:r>
                <a:r>
                  <a:rPr lang="en-US" altLang="zh-CN" sz="16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/>
                    <a:ea typeface="微软雅黑"/>
                  </a:rPr>
                  <a:t> Applications》</a:t>
                </a:r>
                <a:r>
                  <a:rPr lang="zh-CN" altLang="en-US" sz="16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/>
                    <a:ea typeface="微软雅黑"/>
                  </a:rPr>
                  <a:t>中分析的控制器上应用程序的</a:t>
                </a:r>
                <a:r>
                  <a:rPr lang="en-US" altLang="zh-CN" sz="16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/>
                    <a:ea typeface="微软雅黑"/>
                  </a:rPr>
                  <a:t>15</a:t>
                </a:r>
                <a:r>
                  <a:rPr lang="zh-CN" altLang="en-US" sz="16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微软雅黑"/>
                    <a:ea typeface="微软雅黑"/>
                  </a:rPr>
                  <a:t>种访问权限</a:t>
                </a:r>
              </a:p>
              <a:p>
                <a:endParaRPr lang="en-US" altLang="zh-CN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/>
                  <a:ea typeface="微软雅黑"/>
                  <a:sym typeface="微软雅黑" pitchFamily="34" charset="-12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79240421"/>
      </p:ext>
    </p:extLst>
  </p:cSld>
  <p:clrMapOvr>
    <a:masterClrMapping/>
  </p:clrMapOvr>
  <p:transition spd="slow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/>
          <p:cNvSpPr txBox="1"/>
          <p:nvPr/>
        </p:nvSpPr>
        <p:spPr>
          <a:xfrm>
            <a:off x="2828855" y="108155"/>
            <a:ext cx="38331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spc="3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身份认证</a:t>
            </a:r>
            <a:r>
              <a:rPr lang="en-US" altLang="zh-CN" sz="2800" spc="3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&amp;&amp;</a:t>
            </a:r>
            <a:r>
              <a:rPr lang="zh-CN" altLang="en-US" sz="2800" spc="3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权限检查</a:t>
            </a:r>
            <a:endParaRPr kumimoji="0" lang="zh-CN" altLang="en-US" sz="2800" b="0" i="0" u="none" strike="noStrike" kern="1200" cap="none" spc="300" normalizeH="0" baseline="0" noProof="0" dirty="0" smtClean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方正正大黑简体" panose="02000000000000000000" pitchFamily="2" charset="-122"/>
              <a:ea typeface="方正正大黑简体" panose="02000000000000000000" pitchFamily="2" charset="-122"/>
              <a:cs typeface="+mn-cs"/>
            </a:endParaRPr>
          </a:p>
        </p:txBody>
      </p:sp>
      <p:sp>
        <p:nvSpPr>
          <p:cNvPr id="24" name="矩形 20"/>
          <p:cNvSpPr>
            <a:spLocks noChangeArrowheads="1"/>
          </p:cNvSpPr>
          <p:nvPr/>
        </p:nvSpPr>
        <p:spPr bwMode="auto">
          <a:xfrm>
            <a:off x="617883" y="824916"/>
            <a:ext cx="2269609" cy="627698"/>
          </a:xfrm>
          <a:prstGeom prst="rect">
            <a:avLst/>
          </a:prstGeom>
          <a:gradFill>
            <a:gsLst>
              <a:gs pos="100000">
                <a:schemeClr val="bg1"/>
              </a:gs>
              <a:gs pos="0">
                <a:schemeClr val="bg1">
                  <a:lumMod val="85000"/>
                </a:schemeClr>
              </a:gs>
            </a:gsLst>
            <a:lin ang="2700000" scaled="1"/>
          </a:gradFill>
          <a:ln w="317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254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b="1" noProof="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微软雅黑"/>
                <a:ea typeface="微软雅黑"/>
              </a:rPr>
              <a:t>身份认证流程：</a:t>
            </a:r>
            <a:endParaRPr kumimoji="0" lang="zh-CN" altLang="zh-CN" sz="24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617883" y="1814001"/>
            <a:ext cx="3733801" cy="2847340"/>
            <a:chOff x="617883" y="1814001"/>
            <a:chExt cx="3733801" cy="2847340"/>
          </a:xfrm>
        </p:grpSpPr>
        <p:grpSp>
          <p:nvGrpSpPr>
            <p:cNvPr id="15" name="组合 14"/>
            <p:cNvGrpSpPr/>
            <p:nvPr/>
          </p:nvGrpSpPr>
          <p:grpSpPr>
            <a:xfrm>
              <a:off x="617883" y="1814001"/>
              <a:ext cx="3733801" cy="2847340"/>
              <a:chOff x="0" y="0"/>
              <a:chExt cx="3733812" cy="2847423"/>
            </a:xfrm>
          </p:grpSpPr>
          <p:sp>
            <p:nvSpPr>
              <p:cNvPr id="16" name="流程图: 决策 15"/>
              <p:cNvSpPr/>
              <p:nvPr/>
            </p:nvSpPr>
            <p:spPr>
              <a:xfrm>
                <a:off x="0" y="1552575"/>
                <a:ext cx="2019300" cy="581025"/>
              </a:xfrm>
              <a:prstGeom prst="flowChartDecision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Aft>
                    <a:spcPts val="0"/>
                  </a:spcAft>
                </a:pPr>
                <a:r>
                  <a:rPr lang="zh-CN" sz="1050" b="1" kern="100" dirty="0" smtClean="0">
                    <a:effectLst/>
                    <a:ea typeface="等线" panose="02010600030101010101" pitchFamily="2" charset="-122"/>
                    <a:cs typeface="Times New Roman" panose="02020603050405020304" pitchFamily="18" charset="0"/>
                  </a:rPr>
                  <a:t>是否通过认证</a:t>
                </a:r>
                <a:endParaRPr lang="zh-CN" sz="1050" b="1" kern="100" dirty="0">
                  <a:effectLst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</p:txBody>
          </p:sp>
          <p:grpSp>
            <p:nvGrpSpPr>
              <p:cNvPr id="17" name="组合 16"/>
              <p:cNvGrpSpPr/>
              <p:nvPr/>
            </p:nvGrpSpPr>
            <p:grpSpPr>
              <a:xfrm>
                <a:off x="38100" y="0"/>
                <a:ext cx="3695712" cy="2847423"/>
                <a:chOff x="200444" y="0"/>
                <a:chExt cx="3703677" cy="2847423"/>
              </a:xfrm>
            </p:grpSpPr>
            <p:sp>
              <p:nvSpPr>
                <p:cNvPr id="18" name="矩形 17"/>
                <p:cNvSpPr/>
                <p:nvPr/>
              </p:nvSpPr>
              <p:spPr>
                <a:xfrm>
                  <a:off x="2981161" y="1704974"/>
                  <a:ext cx="922960" cy="323851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333375" indent="-333375" algn="just">
                    <a:spcAft>
                      <a:spcPts val="0"/>
                    </a:spcAft>
                  </a:pPr>
                  <a:endParaRPr lang="en-US" altLang="zh-CN" sz="1050" kern="100" dirty="0" smtClean="0">
                    <a:effectLst/>
                    <a:ea typeface="等线" panose="02010600030101010101" pitchFamily="2" charset="-122"/>
                    <a:cs typeface="Times New Roman" panose="02020603050405020304" pitchFamily="18" charset="0"/>
                  </a:endParaRPr>
                </a:p>
                <a:p>
                  <a:pPr marL="333375" indent="-333375" algn="just">
                    <a:spcAft>
                      <a:spcPts val="0"/>
                    </a:spcAft>
                  </a:pPr>
                  <a:r>
                    <a:rPr lang="zh-CN" sz="1050" b="1" kern="100" dirty="0" smtClean="0">
                      <a:effectLst/>
                      <a:ea typeface="等线" panose="02010600030101010101" pitchFamily="2" charset="-122"/>
                      <a:cs typeface="Times New Roman" panose="02020603050405020304" pitchFamily="18" charset="0"/>
                    </a:rPr>
                    <a:t>写入</a:t>
                  </a:r>
                  <a:r>
                    <a:rPr lang="zh-CN" sz="1050" b="1" kern="100" dirty="0">
                      <a:effectLst/>
                      <a:ea typeface="等线" panose="02010600030101010101" pitchFamily="2" charset="-122"/>
                      <a:cs typeface="Times New Roman" panose="02020603050405020304" pitchFamily="18" charset="0"/>
                    </a:rPr>
                    <a:t>日志</a:t>
                  </a:r>
                </a:p>
                <a:p>
                  <a:pPr algn="ctr">
                    <a:spcAft>
                      <a:spcPts val="0"/>
                    </a:spcAft>
                  </a:pPr>
                  <a:r>
                    <a:rPr lang="en-US" sz="1050" b="1" kern="100" dirty="0">
                      <a:effectLst/>
                      <a:ea typeface="等线" panose="02010600030101010101" pitchFamily="2" charset="-122"/>
                      <a:cs typeface="Times New Roman" panose="02020603050405020304" pitchFamily="18" charset="0"/>
                    </a:rPr>
                    <a:t> </a:t>
                  </a:r>
                  <a:endParaRPr lang="zh-CN" sz="1050" b="1" kern="100" dirty="0">
                    <a:effectLst/>
                    <a:ea typeface="等线" panose="02010600030101010101" pitchFamily="2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19" name="矩形 18"/>
                <p:cNvSpPr/>
                <p:nvPr/>
              </p:nvSpPr>
              <p:spPr>
                <a:xfrm>
                  <a:off x="219539" y="0"/>
                  <a:ext cx="1829897" cy="40005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spcAft>
                      <a:spcPts val="0"/>
                    </a:spcAft>
                  </a:pPr>
                  <a:r>
                    <a:rPr lang="zh-CN" sz="1050" b="1" kern="100" dirty="0">
                      <a:effectLst/>
                      <a:ea typeface="等线" panose="02010600030101010101" pitchFamily="2" charset="-122"/>
                      <a:cs typeface="Times New Roman" panose="02020603050405020304" pitchFamily="18" charset="0"/>
                    </a:rPr>
                    <a:t>应用程序请求访问控制器</a:t>
                  </a:r>
                </a:p>
              </p:txBody>
            </p:sp>
            <p:sp>
              <p:nvSpPr>
                <p:cNvPr id="20" name="矩形 19"/>
                <p:cNvSpPr/>
                <p:nvPr/>
              </p:nvSpPr>
              <p:spPr>
                <a:xfrm>
                  <a:off x="219534" y="742950"/>
                  <a:ext cx="1801266" cy="47625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spcAft>
                      <a:spcPts val="0"/>
                    </a:spcAft>
                  </a:pPr>
                  <a:endParaRPr lang="en-US" altLang="zh-CN" sz="1050" b="1" kern="100" dirty="0" smtClean="0">
                    <a:effectLst/>
                    <a:ea typeface="等线" panose="02010600030101010101" pitchFamily="2" charset="-122"/>
                    <a:cs typeface="Times New Roman" panose="02020603050405020304" pitchFamily="18" charset="0"/>
                  </a:endParaRPr>
                </a:p>
                <a:p>
                  <a:pPr algn="ctr">
                    <a:spcAft>
                      <a:spcPts val="0"/>
                    </a:spcAft>
                  </a:pPr>
                  <a:r>
                    <a:rPr lang="zh-CN" sz="1050" b="1" kern="100" dirty="0" smtClean="0">
                      <a:effectLst/>
                      <a:ea typeface="等线" panose="02010600030101010101" pitchFamily="2" charset="-122"/>
                      <a:cs typeface="Times New Roman" panose="02020603050405020304" pitchFamily="18" charset="0"/>
                    </a:rPr>
                    <a:t>获得</a:t>
                  </a:r>
                  <a:r>
                    <a:rPr lang="zh-CN" sz="1050" b="1" kern="100" dirty="0">
                      <a:effectLst/>
                      <a:ea typeface="等线" panose="02010600030101010101" pitchFamily="2" charset="-122"/>
                      <a:cs typeface="Times New Roman" panose="02020603050405020304" pitchFamily="18" charset="0"/>
                    </a:rPr>
                    <a:t>应用的</a:t>
                  </a:r>
                  <a:r>
                    <a:rPr lang="en-US" sz="1050" b="1" kern="100" dirty="0">
                      <a:effectLst/>
                      <a:ea typeface="等线" panose="02010600030101010101" pitchFamily="2" charset="-122"/>
                      <a:cs typeface="Times New Roman" panose="02020603050405020304" pitchFamily="18" charset="0"/>
                    </a:rPr>
                    <a:t>APPID</a:t>
                  </a:r>
                  <a:r>
                    <a:rPr lang="zh-CN" sz="1050" b="1" kern="100" dirty="0">
                      <a:effectLst/>
                      <a:ea typeface="等线" panose="02010600030101010101" pitchFamily="2" charset="-122"/>
                      <a:cs typeface="Times New Roman" panose="02020603050405020304" pitchFamily="18" charset="0"/>
                    </a:rPr>
                    <a:t>和</a:t>
                  </a:r>
                  <a:r>
                    <a:rPr lang="en-US" sz="1050" b="1" kern="100" dirty="0" err="1">
                      <a:effectLst/>
                      <a:ea typeface="等线" panose="02010600030101010101" pitchFamily="2" charset="-122"/>
                      <a:cs typeface="Times New Roman" panose="02020603050405020304" pitchFamily="18" charset="0"/>
                    </a:rPr>
                    <a:t>AppKey</a:t>
                  </a:r>
                  <a:endParaRPr lang="zh-CN" sz="1050" b="1" kern="100" dirty="0">
                    <a:effectLst/>
                    <a:ea typeface="等线" panose="02010600030101010101" pitchFamily="2" charset="-122"/>
                    <a:cs typeface="Times New Roman" panose="02020603050405020304" pitchFamily="18" charset="0"/>
                  </a:endParaRPr>
                </a:p>
                <a:p>
                  <a:pPr algn="ctr">
                    <a:spcAft>
                      <a:spcPts val="0"/>
                    </a:spcAft>
                  </a:pPr>
                  <a:r>
                    <a:rPr lang="en-US" sz="1050" kern="100" dirty="0">
                      <a:effectLst/>
                      <a:ea typeface="等线" panose="02010600030101010101" pitchFamily="2" charset="-122"/>
                      <a:cs typeface="Times New Roman" panose="02020603050405020304" pitchFamily="18" charset="0"/>
                    </a:rPr>
                    <a:t> </a:t>
                  </a:r>
                  <a:endParaRPr lang="zh-CN" sz="1050" kern="100" dirty="0">
                    <a:effectLst/>
                    <a:ea typeface="等线" panose="02010600030101010101" pitchFamily="2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1" name="下箭头 20"/>
                <p:cNvSpPr/>
                <p:nvPr/>
              </p:nvSpPr>
              <p:spPr>
                <a:xfrm>
                  <a:off x="1047688" y="428625"/>
                  <a:ext cx="161925" cy="276225"/>
                </a:xfrm>
                <a:prstGeom prst="downArrow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2" name="下箭头 21"/>
                <p:cNvSpPr/>
                <p:nvPr/>
              </p:nvSpPr>
              <p:spPr>
                <a:xfrm>
                  <a:off x="1085809" y="1247775"/>
                  <a:ext cx="142875" cy="323850"/>
                </a:xfrm>
                <a:prstGeom prst="downArrow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5" name="右箭头 24"/>
                <p:cNvSpPr/>
                <p:nvPr/>
              </p:nvSpPr>
              <p:spPr>
                <a:xfrm>
                  <a:off x="2228850" y="1790700"/>
                  <a:ext cx="723900" cy="133350"/>
                </a:xfrm>
                <a:prstGeom prst="rightArrow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26" name="文本框 2"/>
                <p:cNvSpPr txBox="1">
                  <a:spLocks noChangeArrowheads="1"/>
                </p:cNvSpPr>
                <p:nvPr/>
              </p:nvSpPr>
              <p:spPr bwMode="auto">
                <a:xfrm>
                  <a:off x="1323975" y="2162175"/>
                  <a:ext cx="257175" cy="298450"/>
                </a:xfrm>
                <a:prstGeom prst="rect">
                  <a:avLst/>
                </a:prstGeom>
                <a:solidFill>
                  <a:srgbClr val="FFFFFF"/>
                </a:solidFill>
                <a:ln w="9525">
                  <a:solidFill>
                    <a:schemeClr val="bg1"/>
                  </a:solidFill>
                  <a:miter lim="800000"/>
                  <a:headEnd/>
                  <a:tailEnd/>
                </a:ln>
              </p:spPr>
              <p:txBody>
                <a:bodyPr rot="0" vert="horz" wrap="square" lIns="91440" tIns="45720" rIns="91440" bIns="45720" anchor="t" anchorCtr="0">
                  <a:noAutofit/>
                </a:bodyPr>
                <a:lstStyle/>
                <a:p>
                  <a:pPr algn="just">
                    <a:spcAft>
                      <a:spcPts val="0"/>
                    </a:spcAft>
                  </a:pPr>
                  <a:r>
                    <a:rPr lang="en-US" sz="1050" kern="100">
                      <a:effectLst/>
                      <a:latin typeface="等线" panose="02010600030101010101" pitchFamily="2" charset="-122"/>
                      <a:ea typeface="等线" panose="02010600030101010101" pitchFamily="2" charset="-122"/>
                      <a:cs typeface="Times New Roman" panose="02020603050405020304" pitchFamily="18" charset="0"/>
                    </a:rPr>
                    <a:t>Y</a:t>
                  </a:r>
                  <a:endParaRPr lang="zh-CN" sz="1050" kern="100">
                    <a:effectLst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7" name="文本框 2"/>
                <p:cNvSpPr txBox="1">
                  <a:spLocks noChangeArrowheads="1"/>
                </p:cNvSpPr>
                <p:nvPr/>
              </p:nvSpPr>
              <p:spPr bwMode="auto">
                <a:xfrm>
                  <a:off x="2486025" y="1924050"/>
                  <a:ext cx="257175" cy="288925"/>
                </a:xfrm>
                <a:prstGeom prst="rect">
                  <a:avLst/>
                </a:prstGeom>
                <a:solidFill>
                  <a:srgbClr val="FFFFFF"/>
                </a:solidFill>
                <a:ln w="9525">
                  <a:solidFill>
                    <a:schemeClr val="bg1"/>
                  </a:solidFill>
                  <a:miter lim="800000"/>
                  <a:headEnd/>
                  <a:tailEnd/>
                </a:ln>
              </p:spPr>
              <p:txBody>
                <a:bodyPr rot="0" vert="horz" wrap="square" lIns="91440" tIns="45720" rIns="91440" bIns="45720" anchor="t" anchorCtr="0">
                  <a:noAutofit/>
                </a:bodyPr>
                <a:lstStyle/>
                <a:p>
                  <a:pPr algn="just">
                    <a:spcAft>
                      <a:spcPts val="0"/>
                    </a:spcAft>
                  </a:pPr>
                  <a:r>
                    <a:rPr lang="en-US" sz="1050" kern="100">
                      <a:effectLst/>
                      <a:latin typeface="等线" panose="02010600030101010101" pitchFamily="2" charset="-122"/>
                      <a:ea typeface="等线" panose="02010600030101010101" pitchFamily="2" charset="-122"/>
                      <a:cs typeface="Times New Roman" panose="02020603050405020304" pitchFamily="18" charset="0"/>
                    </a:rPr>
                    <a:t>N</a:t>
                  </a:r>
                  <a:endParaRPr lang="zh-CN" sz="1050" kern="100">
                    <a:effectLst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28" name="矩形 27"/>
                <p:cNvSpPr/>
                <p:nvPr/>
              </p:nvSpPr>
              <p:spPr>
                <a:xfrm>
                  <a:off x="200444" y="2475948"/>
                  <a:ext cx="1791705" cy="371475"/>
                </a:xfrm>
                <a:prstGeom prst="rect">
                  <a:avLst/>
                </a:prstGeom>
                <a:ln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spcAft>
                      <a:spcPts val="0"/>
                    </a:spcAft>
                  </a:pPr>
                  <a:r>
                    <a:rPr lang="zh-CN" sz="1050" b="1" kern="100" dirty="0">
                      <a:solidFill>
                        <a:srgbClr val="FFFFFF"/>
                      </a:solidFill>
                      <a:effectLst/>
                      <a:latin typeface="等线" panose="02010600030101010101" pitchFamily="2" charset="-122"/>
                      <a:ea typeface="等线" panose="02010600030101010101" pitchFamily="2" charset="-122"/>
                      <a:cs typeface="Times New Roman" panose="02020603050405020304" pitchFamily="18" charset="0"/>
                    </a:rPr>
                    <a:t>权限检查</a:t>
                  </a:r>
                  <a:endParaRPr lang="zh-CN" sz="1050" b="1" kern="100" dirty="0">
                    <a:effectLst/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endParaRPr>
                </a:p>
              </p:txBody>
            </p:sp>
          </p:grpSp>
        </p:grpSp>
        <p:sp>
          <p:nvSpPr>
            <p:cNvPr id="29" name="下箭头 28"/>
            <p:cNvSpPr/>
            <p:nvPr/>
          </p:nvSpPr>
          <p:spPr>
            <a:xfrm>
              <a:off x="1557835" y="3976113"/>
              <a:ext cx="142567" cy="323841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</p:grpSp>
      <p:sp>
        <p:nvSpPr>
          <p:cNvPr id="30" name="矩形 20"/>
          <p:cNvSpPr>
            <a:spLocks noChangeArrowheads="1"/>
          </p:cNvSpPr>
          <p:nvPr/>
        </p:nvSpPr>
        <p:spPr bwMode="auto">
          <a:xfrm>
            <a:off x="4661452" y="810719"/>
            <a:ext cx="2652680" cy="627698"/>
          </a:xfrm>
          <a:prstGeom prst="rect">
            <a:avLst/>
          </a:prstGeom>
          <a:gradFill>
            <a:gsLst>
              <a:gs pos="100000">
                <a:schemeClr val="bg1"/>
              </a:gs>
              <a:gs pos="0">
                <a:schemeClr val="bg1">
                  <a:lumMod val="85000"/>
                </a:schemeClr>
              </a:gs>
            </a:gsLst>
            <a:lin ang="2700000" scaled="1"/>
          </a:gradFill>
          <a:ln w="317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254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b="1" noProof="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/>
                <a:ea typeface="微软雅黑"/>
              </a:rPr>
              <a:t>权限检查</a:t>
            </a:r>
            <a:r>
              <a:rPr lang="zh-CN" altLang="en-US" sz="2400" b="1" noProof="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微软雅黑"/>
                <a:ea typeface="微软雅黑"/>
              </a:rPr>
              <a:t>流程：</a:t>
            </a:r>
            <a:endParaRPr kumimoji="0" lang="zh-CN" altLang="zh-CN" sz="24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4449486" y="1615623"/>
            <a:ext cx="2740610" cy="3283986"/>
            <a:chOff x="4449486" y="1615623"/>
            <a:chExt cx="2740610" cy="3283986"/>
          </a:xfrm>
        </p:grpSpPr>
        <p:grpSp>
          <p:nvGrpSpPr>
            <p:cNvPr id="2" name="组合 1"/>
            <p:cNvGrpSpPr/>
            <p:nvPr/>
          </p:nvGrpSpPr>
          <p:grpSpPr>
            <a:xfrm>
              <a:off x="5028096" y="1615623"/>
              <a:ext cx="2162000" cy="3283986"/>
              <a:chOff x="5028096" y="1615623"/>
              <a:chExt cx="2162000" cy="3283986"/>
            </a:xfrm>
          </p:grpSpPr>
          <p:grpSp>
            <p:nvGrpSpPr>
              <p:cNvPr id="31" name="组合 30"/>
              <p:cNvGrpSpPr/>
              <p:nvPr/>
            </p:nvGrpSpPr>
            <p:grpSpPr>
              <a:xfrm>
                <a:off x="5028096" y="1615623"/>
                <a:ext cx="2162000" cy="2859986"/>
                <a:chOff x="181155" y="-142190"/>
                <a:chExt cx="2162047" cy="2860051"/>
              </a:xfrm>
            </p:grpSpPr>
            <p:sp>
              <p:nvSpPr>
                <p:cNvPr id="32" name="矩形 31"/>
                <p:cNvSpPr/>
                <p:nvPr/>
              </p:nvSpPr>
              <p:spPr>
                <a:xfrm>
                  <a:off x="474453" y="-142190"/>
                  <a:ext cx="1736629" cy="53760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spcAft>
                      <a:spcPts val="0"/>
                    </a:spcAft>
                  </a:pPr>
                  <a:endParaRPr lang="en-US" altLang="zh-CN" sz="1050" b="1" kern="100" dirty="0" smtClean="0">
                    <a:effectLst/>
                    <a:ea typeface="等线" panose="02010600030101010101" pitchFamily="2" charset="-122"/>
                    <a:cs typeface="Times New Roman" panose="02020603050405020304" pitchFamily="18" charset="0"/>
                  </a:endParaRPr>
                </a:p>
                <a:p>
                  <a:pPr algn="ctr">
                    <a:spcAft>
                      <a:spcPts val="0"/>
                    </a:spcAft>
                  </a:pPr>
                  <a:r>
                    <a:rPr lang="zh-CN" sz="1050" b="1" kern="100" dirty="0" smtClean="0">
                      <a:effectLst/>
                      <a:ea typeface="等线" panose="02010600030101010101" pitchFamily="2" charset="-122"/>
                      <a:cs typeface="Times New Roman" panose="02020603050405020304" pitchFamily="18" charset="0"/>
                    </a:rPr>
                    <a:t>得到</a:t>
                  </a:r>
                  <a:r>
                    <a:rPr lang="zh-CN" sz="1050" b="1" kern="100" dirty="0">
                      <a:effectLst/>
                      <a:ea typeface="等线" panose="02010600030101010101" pitchFamily="2" charset="-122"/>
                      <a:cs typeface="Times New Roman" panose="02020603050405020304" pitchFamily="18" charset="0"/>
                    </a:rPr>
                    <a:t>应用试图使用的权限</a:t>
                  </a:r>
                  <a:r>
                    <a:rPr lang="en-US" sz="1050" b="1" kern="100" dirty="0">
                      <a:effectLst/>
                      <a:ea typeface="等线" panose="02010600030101010101" pitchFamily="2" charset="-122"/>
                      <a:cs typeface="Times New Roman" panose="02020603050405020304" pitchFamily="18" charset="0"/>
                    </a:rPr>
                    <a:t>PER0</a:t>
                  </a:r>
                  <a:endParaRPr lang="zh-CN" sz="1050" b="1" kern="100" dirty="0">
                    <a:effectLst/>
                    <a:ea typeface="等线" panose="02010600030101010101" pitchFamily="2" charset="-122"/>
                    <a:cs typeface="Times New Roman" panose="02020603050405020304" pitchFamily="18" charset="0"/>
                  </a:endParaRPr>
                </a:p>
                <a:p>
                  <a:pPr algn="ctr">
                    <a:spcAft>
                      <a:spcPts val="0"/>
                    </a:spcAft>
                  </a:pPr>
                  <a:r>
                    <a:rPr lang="en-US" sz="1200" b="1" dirty="0">
                      <a:effectLst/>
                      <a:latin typeface="宋体" panose="02010600030101010101" pitchFamily="2" charset="-122"/>
                      <a:ea typeface="宋体" panose="02010600030101010101" pitchFamily="2" charset="-122"/>
                      <a:cs typeface="宋体" panose="02010600030101010101" pitchFamily="2" charset="-122"/>
                    </a:rPr>
                    <a:t> </a:t>
                  </a:r>
                  <a:endParaRPr lang="zh-CN" sz="1200" b="1" dirty="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endParaRPr>
                </a:p>
              </p:txBody>
            </p:sp>
            <p:sp>
              <p:nvSpPr>
                <p:cNvPr id="33" name="下箭头 32"/>
                <p:cNvSpPr/>
                <p:nvPr/>
              </p:nvSpPr>
              <p:spPr>
                <a:xfrm>
                  <a:off x="1276709" y="448574"/>
                  <a:ext cx="153671" cy="260132"/>
                </a:xfrm>
                <a:prstGeom prst="downArrow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4" name="矩形 33"/>
                <p:cNvSpPr/>
                <p:nvPr/>
              </p:nvSpPr>
              <p:spPr>
                <a:xfrm>
                  <a:off x="474453" y="698740"/>
                  <a:ext cx="1709457" cy="448503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spcAft>
                      <a:spcPts val="0"/>
                    </a:spcAft>
                  </a:pPr>
                  <a:endParaRPr lang="en-US" altLang="zh-CN" sz="1050" b="1" kern="100" dirty="0" smtClean="0">
                    <a:effectLst/>
                    <a:ea typeface="等线" panose="02010600030101010101" pitchFamily="2" charset="-122"/>
                    <a:cs typeface="Times New Roman" panose="02020603050405020304" pitchFamily="18" charset="0"/>
                  </a:endParaRPr>
                </a:p>
                <a:p>
                  <a:pPr algn="ctr">
                    <a:spcAft>
                      <a:spcPts val="0"/>
                    </a:spcAft>
                  </a:pPr>
                  <a:r>
                    <a:rPr lang="zh-CN" sz="1050" b="1" kern="100" dirty="0" smtClean="0">
                      <a:effectLst/>
                      <a:ea typeface="等线" panose="02010600030101010101" pitchFamily="2" charset="-122"/>
                      <a:cs typeface="Times New Roman" panose="02020603050405020304" pitchFamily="18" charset="0"/>
                    </a:rPr>
                    <a:t>在</a:t>
                  </a:r>
                  <a:r>
                    <a:rPr lang="zh-CN" sz="1050" b="1" kern="100" dirty="0">
                      <a:effectLst/>
                      <a:ea typeface="等线" panose="02010600030101010101" pitchFamily="2" charset="-122"/>
                      <a:cs typeface="Times New Roman" panose="02020603050405020304" pitchFamily="18" charset="0"/>
                    </a:rPr>
                    <a:t>内存数据库中查询与该</a:t>
                  </a:r>
                  <a:r>
                    <a:rPr lang="en-US" sz="1050" b="1" kern="100" dirty="0">
                      <a:effectLst/>
                      <a:ea typeface="等线" panose="02010600030101010101" pitchFamily="2" charset="-122"/>
                      <a:cs typeface="Times New Roman" panose="02020603050405020304" pitchFamily="18" charset="0"/>
                    </a:rPr>
                    <a:t>APPID</a:t>
                  </a:r>
                  <a:r>
                    <a:rPr lang="zh-CN" sz="1050" b="1" kern="100" dirty="0">
                      <a:effectLst/>
                      <a:ea typeface="等线" panose="02010600030101010101" pitchFamily="2" charset="-122"/>
                      <a:cs typeface="Times New Roman" panose="02020603050405020304" pitchFamily="18" charset="0"/>
                    </a:rPr>
                    <a:t>对应的权限列表</a:t>
                  </a:r>
                  <a:r>
                    <a:rPr lang="en-US" sz="1050" b="1" kern="100" dirty="0">
                      <a:effectLst/>
                      <a:ea typeface="等线" panose="02010600030101010101" pitchFamily="2" charset="-122"/>
                      <a:cs typeface="Times New Roman" panose="02020603050405020304" pitchFamily="18" charset="0"/>
                    </a:rPr>
                    <a:t>PER</a:t>
                  </a:r>
                  <a:endParaRPr lang="zh-CN" sz="1050" b="1" kern="100" dirty="0">
                    <a:effectLst/>
                    <a:ea typeface="等线" panose="02010600030101010101" pitchFamily="2" charset="-122"/>
                    <a:cs typeface="Times New Roman" panose="02020603050405020304" pitchFamily="18" charset="0"/>
                  </a:endParaRPr>
                </a:p>
                <a:p>
                  <a:pPr algn="ctr">
                    <a:spcAft>
                      <a:spcPts val="0"/>
                    </a:spcAft>
                  </a:pPr>
                  <a:r>
                    <a:rPr lang="en-US" sz="1050" dirty="0">
                      <a:solidFill>
                        <a:srgbClr val="FFFFFF"/>
                      </a:solidFill>
                      <a:effectLst/>
                      <a:ea typeface="宋体" panose="02010600030101010101" pitchFamily="2" charset="-122"/>
                      <a:cs typeface="Times New Roman" panose="02020603050405020304" pitchFamily="18" charset="0"/>
                    </a:rPr>
                    <a:t> </a:t>
                  </a:r>
                  <a:endParaRPr lang="zh-CN" sz="1200" dirty="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endParaRPr>
                </a:p>
              </p:txBody>
            </p:sp>
            <p:sp>
              <p:nvSpPr>
                <p:cNvPr id="35" name="下箭头 34"/>
                <p:cNvSpPr/>
                <p:nvPr/>
              </p:nvSpPr>
              <p:spPr>
                <a:xfrm>
                  <a:off x="1293962" y="1181819"/>
                  <a:ext cx="135593" cy="304981"/>
                </a:xfrm>
                <a:prstGeom prst="downArrow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7" name="流程图: 决策 36"/>
                <p:cNvSpPr/>
                <p:nvPr/>
              </p:nvSpPr>
              <p:spPr>
                <a:xfrm>
                  <a:off x="422694" y="1466491"/>
                  <a:ext cx="1920508" cy="861240"/>
                </a:xfrm>
                <a:prstGeom prst="flowChartDecision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spcAft>
                      <a:spcPts val="0"/>
                    </a:spcAft>
                  </a:pPr>
                  <a:r>
                    <a:rPr lang="en-US" sz="1050" b="1" dirty="0">
                      <a:solidFill>
                        <a:srgbClr val="FFFFFF"/>
                      </a:solidFill>
                      <a:effectLst/>
                      <a:ea typeface="宋体" panose="02010600030101010101" pitchFamily="2" charset="-122"/>
                      <a:cs typeface="Times New Roman" panose="02020603050405020304" pitchFamily="18" charset="0"/>
                    </a:rPr>
                    <a:t>PER</a:t>
                  </a:r>
                  <a:r>
                    <a:rPr lang="zh-CN" sz="1050" b="1" dirty="0">
                      <a:solidFill>
                        <a:srgbClr val="FFFFFF"/>
                      </a:solidFill>
                      <a:effectLst/>
                      <a:latin typeface="宋体" panose="02010600030101010101" pitchFamily="2" charset="-122"/>
                      <a:ea typeface="等线" panose="02010600030101010101" pitchFamily="2" charset="-122"/>
                      <a:cs typeface="Times New Roman" panose="02020603050405020304" pitchFamily="18" charset="0"/>
                    </a:rPr>
                    <a:t>是否含有</a:t>
                  </a:r>
                  <a:r>
                    <a:rPr lang="en-US" sz="1050" b="1" dirty="0">
                      <a:solidFill>
                        <a:srgbClr val="FFFFFF"/>
                      </a:solidFill>
                      <a:effectLst/>
                      <a:latin typeface="宋体" panose="02010600030101010101" pitchFamily="2" charset="-122"/>
                      <a:ea typeface="等线" panose="02010600030101010101" pitchFamily="2" charset="-122"/>
                      <a:cs typeface="Times New Roman" panose="02020603050405020304" pitchFamily="18" charset="0"/>
                    </a:rPr>
                    <a:t>PER0</a:t>
                  </a:r>
                  <a:endParaRPr lang="zh-CN" sz="1200" b="1" dirty="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endParaRPr>
                </a:p>
              </p:txBody>
            </p:sp>
            <p:sp>
              <p:nvSpPr>
                <p:cNvPr id="39" name="下箭头 38"/>
                <p:cNvSpPr/>
                <p:nvPr/>
              </p:nvSpPr>
              <p:spPr>
                <a:xfrm>
                  <a:off x="1293963" y="2380891"/>
                  <a:ext cx="178998" cy="336970"/>
                </a:xfrm>
                <a:prstGeom prst="downArrow">
                  <a:avLst/>
                </a:prstGeom>
                <a:ln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40" name="文本框 2"/>
                <p:cNvSpPr txBox="1">
                  <a:spLocks noChangeArrowheads="1"/>
                </p:cNvSpPr>
                <p:nvPr/>
              </p:nvSpPr>
              <p:spPr bwMode="auto">
                <a:xfrm>
                  <a:off x="1431985" y="2346385"/>
                  <a:ext cx="185778" cy="281062"/>
                </a:xfrm>
                <a:prstGeom prst="rect">
                  <a:avLst/>
                </a:prstGeom>
                <a:solidFill>
                  <a:srgbClr val="FFFFFF"/>
                </a:solidFill>
                <a:ln w="9525">
                  <a:solidFill>
                    <a:schemeClr val="bg1"/>
                  </a:solidFill>
                  <a:miter lim="800000"/>
                  <a:headEnd/>
                  <a:tailEnd/>
                </a:ln>
              </p:spPr>
              <p:txBody>
                <a:bodyPr rot="0" vert="horz" wrap="square" lIns="91440" tIns="45720" rIns="91440" bIns="45720" anchor="t" anchorCtr="0">
                  <a:noAutofit/>
                </a:bodyPr>
                <a:lstStyle/>
                <a:p>
                  <a:pPr algn="just">
                    <a:spcAft>
                      <a:spcPts val="0"/>
                    </a:spcAft>
                  </a:pPr>
                  <a:r>
                    <a:rPr lang="en-US" sz="1050">
                      <a:solidFill>
                        <a:srgbClr val="000000"/>
                      </a:solidFill>
                      <a:effectLst/>
                      <a:latin typeface="等线" panose="02010600030101010101" pitchFamily="2" charset="-122"/>
                      <a:ea typeface="宋体" panose="02010600030101010101" pitchFamily="2" charset="-122"/>
                      <a:cs typeface="Times New Roman" panose="02020603050405020304" pitchFamily="18" charset="0"/>
                    </a:rPr>
                    <a:t>Y</a:t>
                  </a:r>
                  <a:endParaRPr lang="zh-CN" sz="120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endParaRPr>
                </a:p>
              </p:txBody>
            </p:sp>
            <p:sp>
              <p:nvSpPr>
                <p:cNvPr id="41" name="文本框 2"/>
                <p:cNvSpPr txBox="1">
                  <a:spLocks noChangeArrowheads="1"/>
                </p:cNvSpPr>
                <p:nvPr/>
              </p:nvSpPr>
              <p:spPr bwMode="auto">
                <a:xfrm>
                  <a:off x="181155" y="1958196"/>
                  <a:ext cx="244038" cy="272070"/>
                </a:xfrm>
                <a:prstGeom prst="rect">
                  <a:avLst/>
                </a:prstGeom>
                <a:solidFill>
                  <a:srgbClr val="FFFFFF"/>
                </a:solidFill>
                <a:ln w="9525">
                  <a:solidFill>
                    <a:schemeClr val="bg1"/>
                  </a:solidFill>
                  <a:miter lim="800000"/>
                  <a:headEnd/>
                  <a:tailEnd/>
                </a:ln>
              </p:spPr>
              <p:txBody>
                <a:bodyPr rot="0" vert="horz" wrap="square" lIns="91440" tIns="45720" rIns="91440" bIns="45720" anchor="t" anchorCtr="0">
                  <a:noAutofit/>
                </a:bodyPr>
                <a:lstStyle/>
                <a:p>
                  <a:pPr algn="just">
                    <a:spcAft>
                      <a:spcPts val="0"/>
                    </a:spcAft>
                  </a:pPr>
                  <a:r>
                    <a:rPr lang="en-US" sz="1050">
                      <a:solidFill>
                        <a:srgbClr val="000000"/>
                      </a:solidFill>
                      <a:effectLst/>
                      <a:latin typeface="等线" panose="02010600030101010101" pitchFamily="2" charset="-122"/>
                      <a:ea typeface="宋体" panose="02010600030101010101" pitchFamily="2" charset="-122"/>
                      <a:cs typeface="Times New Roman" panose="02020603050405020304" pitchFamily="18" charset="0"/>
                    </a:rPr>
                    <a:t>N</a:t>
                  </a:r>
                  <a:endParaRPr lang="zh-CN" sz="1200">
                    <a:effectLst/>
                    <a:latin typeface="宋体" panose="02010600030101010101" pitchFamily="2" charset="-122"/>
                    <a:ea typeface="宋体" panose="02010600030101010101" pitchFamily="2" charset="-122"/>
                    <a:cs typeface="宋体" panose="02010600030101010101" pitchFamily="2" charset="-122"/>
                  </a:endParaRPr>
                </a:p>
              </p:txBody>
            </p:sp>
          </p:grpSp>
          <p:sp>
            <p:nvSpPr>
              <p:cNvPr id="52" name="矩形 51"/>
              <p:cNvSpPr/>
              <p:nvPr/>
            </p:nvSpPr>
            <p:spPr>
              <a:xfrm>
                <a:off x="5346842" y="4528769"/>
                <a:ext cx="1722120" cy="370840"/>
              </a:xfrm>
              <a:prstGeom prst="rect">
                <a:avLst/>
              </a:prstGeom>
              <a:ln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Aft>
                    <a:spcPts val="0"/>
                  </a:spcAft>
                </a:pPr>
                <a:r>
                  <a:rPr lang="en-US" sz="1050" b="1" dirty="0">
                    <a:solidFill>
                      <a:srgbClr val="FFFFFF"/>
                    </a:solidFill>
                    <a:effectLst/>
                    <a:latin typeface="等线" panose="02010600030101010101" pitchFamily="2" charset="-122"/>
                    <a:ea typeface="宋体" panose="02010600030101010101" pitchFamily="2" charset="-122"/>
                    <a:cs typeface="Times New Roman" panose="02020603050405020304" pitchFamily="18" charset="0"/>
                  </a:rPr>
                  <a:t>XACML</a:t>
                </a:r>
                <a:r>
                  <a:rPr lang="zh-CN" sz="1050" b="1" dirty="0">
                    <a:solidFill>
                      <a:srgbClr val="FFFFFF"/>
                    </a:solidFill>
                    <a:effectLst/>
                    <a:latin typeface="宋体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访问控制</a:t>
                </a:r>
                <a:endParaRPr lang="zh-CN" sz="1200" b="1" dirty="0">
                  <a:effectLst/>
                  <a:latin typeface="宋体" panose="02010600030101010101" pitchFamily="2" charset="-122"/>
                  <a:ea typeface="宋体" panose="02010600030101010101" pitchFamily="2" charset="-122"/>
                  <a:cs typeface="宋体" panose="02010600030101010101" pitchFamily="2" charset="-122"/>
                </a:endParaRPr>
              </a:p>
            </p:txBody>
          </p:sp>
        </p:grpSp>
        <p:sp>
          <p:nvSpPr>
            <p:cNvPr id="53" name="右箭头 52"/>
            <p:cNvSpPr/>
            <p:nvPr/>
          </p:nvSpPr>
          <p:spPr>
            <a:xfrm rot="10800000">
              <a:off x="4449486" y="3604649"/>
              <a:ext cx="722341" cy="133346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83004258"/>
      </p:ext>
    </p:extLst>
  </p:cSld>
  <p:clrMapOvr>
    <a:masterClrMapping/>
  </p:clrMapOvr>
  <p:transition spd="slow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24" grpId="0" animBg="1"/>
      <p:bldP spid="3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/>
          <p:cNvSpPr txBox="1"/>
          <p:nvPr/>
        </p:nvSpPr>
        <p:spPr>
          <a:xfrm>
            <a:off x="2113238" y="128033"/>
            <a:ext cx="38150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800" spc="300" dirty="0">
                <a:solidFill>
                  <a:prstClr val="black">
                    <a:lumMod val="75000"/>
                    <a:lumOff val="25000"/>
                  </a:prstClr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	</a:t>
            </a:r>
            <a:r>
              <a:rPr lang="en-US" altLang="zh-CN" sz="2800" spc="3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XACML</a:t>
            </a:r>
            <a:r>
              <a:rPr lang="zh-CN" altLang="en-US" sz="2800" spc="3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访问控制</a:t>
            </a:r>
            <a:endParaRPr kumimoji="0" lang="zh-CN" altLang="en-US" sz="2800" b="0" i="0" u="none" strike="noStrike" kern="1200" cap="none" spc="300" normalizeH="0" baseline="0" noProof="0" dirty="0" smtClean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方正正大黑简体" panose="02000000000000000000" pitchFamily="2" charset="-122"/>
              <a:ea typeface="方正正大黑简体" panose="02000000000000000000" pitchFamily="2" charset="-122"/>
              <a:cs typeface="+mn-cs"/>
            </a:endParaRPr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05262260"/>
              </p:ext>
            </p:extLst>
          </p:nvPr>
        </p:nvGraphicFramePr>
        <p:xfrm>
          <a:off x="2113238" y="903248"/>
          <a:ext cx="6149234" cy="41498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5" r:id="rId4" imgW="10239397" imgH="7858036" progId="Visio.Drawing.15">
                  <p:embed/>
                </p:oleObj>
              </mc:Choice>
              <mc:Fallback>
                <p:oleObj r:id="rId4" imgW="10239397" imgH="7858036" progId="Visio.Drawing.15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13238" y="903248"/>
                        <a:ext cx="6149234" cy="4149851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1" name="组合 30"/>
          <p:cNvGrpSpPr/>
          <p:nvPr/>
        </p:nvGrpSpPr>
        <p:grpSpPr>
          <a:xfrm>
            <a:off x="600718" y="789677"/>
            <a:ext cx="933577" cy="4254484"/>
            <a:chOff x="877476" y="684736"/>
            <a:chExt cx="933577" cy="4254484"/>
          </a:xfrm>
        </p:grpSpPr>
        <p:sp>
          <p:nvSpPr>
            <p:cNvPr id="29" name="矩形 20"/>
            <p:cNvSpPr>
              <a:spLocks noChangeArrowheads="1"/>
            </p:cNvSpPr>
            <p:nvPr/>
          </p:nvSpPr>
          <p:spPr bwMode="auto">
            <a:xfrm rot="16200000">
              <a:off x="-782977" y="2345189"/>
              <a:ext cx="4254484" cy="933577"/>
            </a:xfrm>
            <a:prstGeom prst="rect">
              <a:avLst/>
            </a:prstGeom>
            <a:gradFill>
              <a:gsLst>
                <a:gs pos="100000">
                  <a:schemeClr val="bg1"/>
                </a:gs>
                <a:gs pos="0">
                  <a:schemeClr val="bg1">
                    <a:lumMod val="85000"/>
                  </a:schemeClr>
                </a:gs>
              </a:gsLst>
              <a:lin ang="2700000" scaled="1"/>
            </a:gradFill>
            <a:ln w="3175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254000" dist="1016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zh-CN" sz="24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925043" y="1498414"/>
              <a:ext cx="461665" cy="3021150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zh-CN" altLang="en-US" b="1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微软雅黑"/>
                  <a:ea typeface="微软雅黑"/>
                </a:rPr>
                <a:t>基于属性的</a:t>
              </a:r>
              <a:r>
                <a:rPr lang="zh-CN" altLang="en-US" b="1" dirty="0" smtClean="0">
                  <a:solidFill>
                    <a:prstClr val="black">
                      <a:lumMod val="65000"/>
                      <a:lumOff val="35000"/>
                    </a:prstClr>
                  </a:solidFill>
                  <a:latin typeface="微软雅黑"/>
                  <a:ea typeface="微软雅黑"/>
                </a:rPr>
                <a:t>访问</a:t>
              </a:r>
              <a:r>
                <a:rPr lang="zh-CN" altLang="en-US" b="1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微软雅黑"/>
                  <a:ea typeface="微软雅黑"/>
                </a:rPr>
                <a:t>控制</a:t>
              </a:r>
              <a:r>
                <a:rPr lang="zh-CN" altLang="en-US" b="1" dirty="0" smtClean="0">
                  <a:solidFill>
                    <a:prstClr val="black">
                      <a:lumMod val="65000"/>
                      <a:lumOff val="35000"/>
                    </a:prstClr>
                  </a:solidFill>
                  <a:latin typeface="微软雅黑"/>
                  <a:ea typeface="微软雅黑"/>
                </a:rPr>
                <a:t>算法</a:t>
              </a:r>
              <a:endParaRPr lang="zh-CN" altLang="en-US" dirty="0"/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1310815" y="1945862"/>
              <a:ext cx="461665" cy="2025370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lvl="0"/>
              <a:r>
                <a:rPr lang="zh-CN" altLang="en-US" b="1" dirty="0" smtClean="0">
                  <a:solidFill>
                    <a:prstClr val="black">
                      <a:lumMod val="65000"/>
                      <a:lumOff val="35000"/>
                    </a:prstClr>
                  </a:solidFill>
                  <a:latin typeface="微软雅黑"/>
                  <a:ea typeface="微软雅黑"/>
                </a:rPr>
                <a:t>　ＸＡＣＭＬ</a:t>
              </a:r>
              <a:endParaRPr lang="zh-CN" altLang="zh-CN" b="1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/>
                <a:ea typeface="微软雅黑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78427566"/>
      </p:ext>
    </p:extLst>
  </p:cSld>
  <p:clrMapOvr>
    <a:masterClrMapping/>
  </p:clrMapOvr>
  <p:transition spd="slow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/>
          <p:cNvSpPr txBox="1"/>
          <p:nvPr/>
        </p:nvSpPr>
        <p:spPr>
          <a:xfrm>
            <a:off x="2113238" y="128033"/>
            <a:ext cx="38150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800" spc="300" dirty="0">
                <a:solidFill>
                  <a:prstClr val="black">
                    <a:lumMod val="75000"/>
                    <a:lumOff val="25000"/>
                  </a:prstClr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	</a:t>
            </a:r>
            <a:r>
              <a:rPr lang="en-US" altLang="zh-CN" sz="2800" spc="3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XACML</a:t>
            </a:r>
            <a:r>
              <a:rPr lang="zh-CN" altLang="en-US" sz="2800" spc="3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方正正大黑简体" panose="02000000000000000000" pitchFamily="2" charset="-122"/>
                <a:ea typeface="方正正大黑简体" panose="02000000000000000000" pitchFamily="2" charset="-122"/>
              </a:rPr>
              <a:t>访问控制</a:t>
            </a:r>
            <a:endParaRPr kumimoji="0" lang="zh-CN" altLang="en-US" sz="2800" b="0" i="0" u="none" strike="noStrike" kern="1200" cap="none" spc="300" normalizeH="0" baseline="0" noProof="0" dirty="0" smtClean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方正正大黑简体" panose="02000000000000000000" pitchFamily="2" charset="-122"/>
              <a:ea typeface="方正正大黑简体" panose="02000000000000000000" pitchFamily="2" charset="-122"/>
              <a:cs typeface="+mn-cs"/>
            </a:endParaRPr>
          </a:p>
        </p:txBody>
      </p:sp>
      <p:sp>
        <p:nvSpPr>
          <p:cNvPr id="24" name="矩形 20"/>
          <p:cNvSpPr>
            <a:spLocks noChangeArrowheads="1"/>
          </p:cNvSpPr>
          <p:nvPr/>
        </p:nvSpPr>
        <p:spPr bwMode="auto">
          <a:xfrm>
            <a:off x="606287" y="785868"/>
            <a:ext cx="3799125" cy="933577"/>
          </a:xfrm>
          <a:prstGeom prst="rect">
            <a:avLst/>
          </a:prstGeom>
          <a:gradFill>
            <a:gsLst>
              <a:gs pos="100000">
                <a:schemeClr val="bg1"/>
              </a:gs>
              <a:gs pos="0">
                <a:schemeClr val="bg1">
                  <a:lumMod val="85000"/>
                </a:schemeClr>
              </a:gs>
            </a:gsLst>
            <a:lin ang="2700000" scaled="1"/>
          </a:gradFill>
          <a:ln w="3175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/>
            </a:gradFill>
          </a:ln>
          <a:effectLst>
            <a:outerShdw blurRad="254000" dist="1016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基于属性的访问控制流程：</a:t>
            </a:r>
            <a:endParaRPr kumimoji="0" lang="zh-CN" altLang="zh-CN" sz="24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1521441" y="1322556"/>
            <a:ext cx="7019073" cy="3594214"/>
            <a:chOff x="1441928" y="1226264"/>
            <a:chExt cx="7019073" cy="3594214"/>
          </a:xfrm>
        </p:grpSpPr>
        <p:grpSp>
          <p:nvGrpSpPr>
            <p:cNvPr id="6" name="组合 5"/>
            <p:cNvGrpSpPr/>
            <p:nvPr/>
          </p:nvGrpSpPr>
          <p:grpSpPr>
            <a:xfrm>
              <a:off x="1460977" y="1933597"/>
              <a:ext cx="7000024" cy="2886881"/>
              <a:chOff x="219534" y="0"/>
              <a:chExt cx="7015132" cy="2886965"/>
            </a:xfrm>
          </p:grpSpPr>
          <p:sp>
            <p:nvSpPr>
              <p:cNvPr id="7" name="矩形 6"/>
              <p:cNvSpPr/>
              <p:nvPr/>
            </p:nvSpPr>
            <p:spPr>
              <a:xfrm>
                <a:off x="5431614" y="564101"/>
                <a:ext cx="1803052" cy="32385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333375" indent="-333375" algn="ctr">
                  <a:spcAft>
                    <a:spcPts val="0"/>
                  </a:spcAft>
                </a:pPr>
                <a:endParaRPr lang="en-US" altLang="zh-CN" sz="1050" b="1" kern="100" dirty="0" smtClean="0">
                  <a:effectLst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  <a:p>
                <a:pPr marL="333375" indent="-333375" algn="ctr">
                  <a:spcAft>
                    <a:spcPts val="0"/>
                  </a:spcAft>
                </a:pPr>
                <a:r>
                  <a:rPr lang="zh-CN" sz="1050" b="1" kern="100" dirty="0" smtClean="0">
                    <a:effectLst/>
                    <a:ea typeface="等线" panose="02010600030101010101" pitchFamily="2" charset="-122"/>
                    <a:cs typeface="Times New Roman" panose="02020603050405020304" pitchFamily="18" charset="0"/>
                  </a:rPr>
                  <a:t>写入</a:t>
                </a:r>
                <a:r>
                  <a:rPr lang="zh-CN" sz="1050" b="1" kern="100" dirty="0">
                    <a:effectLst/>
                    <a:ea typeface="等线" panose="02010600030101010101" pitchFamily="2" charset="-122"/>
                    <a:cs typeface="Times New Roman" panose="02020603050405020304" pitchFamily="18" charset="0"/>
                  </a:rPr>
                  <a:t>日志</a:t>
                </a:r>
              </a:p>
              <a:p>
                <a:pPr algn="ctr">
                  <a:spcAft>
                    <a:spcPts val="0"/>
                  </a:spcAft>
                </a:pPr>
                <a:r>
                  <a:rPr lang="en-US" sz="1050" kern="100" dirty="0">
                    <a:effectLst/>
                    <a:ea typeface="等线" panose="02010600030101010101" pitchFamily="2" charset="-122"/>
                    <a:cs typeface="Times New Roman" panose="02020603050405020304" pitchFamily="18" charset="0"/>
                  </a:rPr>
                  <a:t> </a:t>
                </a:r>
                <a:endParaRPr lang="zh-CN" sz="1050" kern="100" dirty="0">
                  <a:effectLst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8" name="矩形 7"/>
              <p:cNvSpPr/>
              <p:nvPr/>
            </p:nvSpPr>
            <p:spPr>
              <a:xfrm>
                <a:off x="219539" y="0"/>
                <a:ext cx="1829897" cy="40005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Aft>
                    <a:spcPts val="0"/>
                  </a:spcAft>
                </a:pPr>
                <a:r>
                  <a:rPr lang="zh-CN" altLang="en-US" sz="1050" b="1" kern="100" dirty="0" smtClean="0">
                    <a:ea typeface="等线" panose="02010600030101010101" pitchFamily="2" charset="-122"/>
                    <a:cs typeface="Times New Roman" panose="02020603050405020304" pitchFamily="18" charset="0"/>
                  </a:rPr>
                  <a:t>从前端页面</a:t>
                </a:r>
                <a:endParaRPr lang="en-US" altLang="zh-CN" sz="1050" b="1" kern="100" dirty="0" smtClean="0"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  <a:p>
                <a:pPr algn="ctr">
                  <a:spcAft>
                    <a:spcPts val="0"/>
                  </a:spcAft>
                </a:pPr>
                <a:r>
                  <a:rPr lang="zh-CN" altLang="en-US" sz="1050" b="1" kern="100" dirty="0" smtClean="0">
                    <a:ea typeface="等线" panose="02010600030101010101" pitchFamily="2" charset="-122"/>
                    <a:cs typeface="Times New Roman" panose="02020603050405020304" pitchFamily="18" charset="0"/>
                  </a:rPr>
                  <a:t>获得属性的相关信息</a:t>
                </a:r>
                <a:endParaRPr lang="zh-CN" sz="1050" b="1" kern="100" dirty="0">
                  <a:effectLst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>
                <a:off x="219534" y="742950"/>
                <a:ext cx="1801266" cy="47625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Aft>
                    <a:spcPts val="0"/>
                  </a:spcAft>
                </a:pPr>
                <a:r>
                  <a:rPr lang="zh-CN" altLang="en-US" sz="1050" b="1" kern="100" dirty="0">
                    <a:ea typeface="等线" panose="02010600030101010101" pitchFamily="2" charset="-122"/>
                    <a:cs typeface="Times New Roman" panose="02020603050405020304" pitchFamily="18" charset="0"/>
                  </a:rPr>
                  <a:t>创建访问控制</a:t>
                </a:r>
                <a:r>
                  <a:rPr lang="zh-CN" altLang="en-US" sz="1050" b="1" kern="100" dirty="0" smtClean="0">
                    <a:ea typeface="等线" panose="02010600030101010101" pitchFamily="2" charset="-122"/>
                    <a:cs typeface="Times New Roman" panose="02020603050405020304" pitchFamily="18" charset="0"/>
                  </a:rPr>
                  <a:t>策略</a:t>
                </a:r>
                <a:r>
                  <a:rPr lang="en-US" altLang="zh-CN" sz="1050" b="1" kern="100" dirty="0" smtClean="0">
                    <a:ea typeface="等线" panose="02010600030101010101" pitchFamily="2" charset="-122"/>
                    <a:cs typeface="Times New Roman" panose="02020603050405020304" pitchFamily="18" charset="0"/>
                  </a:rPr>
                  <a:t>Policy</a:t>
                </a:r>
                <a:r>
                  <a:rPr lang="en-US" sz="1050" b="1" kern="100" dirty="0">
                    <a:effectLst/>
                    <a:ea typeface="等线" panose="02010600030101010101" pitchFamily="2" charset="-122"/>
                    <a:cs typeface="Times New Roman" panose="02020603050405020304" pitchFamily="18" charset="0"/>
                  </a:rPr>
                  <a:t> </a:t>
                </a:r>
                <a:endParaRPr lang="zh-CN" sz="1050" b="1" kern="100" dirty="0">
                  <a:effectLst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10" name="下箭头 9"/>
              <p:cNvSpPr/>
              <p:nvPr/>
            </p:nvSpPr>
            <p:spPr>
              <a:xfrm>
                <a:off x="1047688" y="428625"/>
                <a:ext cx="161925" cy="276225"/>
              </a:xfrm>
              <a:prstGeom prst="down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  <p:sp>
            <p:nvSpPr>
              <p:cNvPr id="11" name="下箭头 10"/>
              <p:cNvSpPr/>
              <p:nvPr/>
            </p:nvSpPr>
            <p:spPr>
              <a:xfrm>
                <a:off x="1085809" y="1247775"/>
                <a:ext cx="142875" cy="323850"/>
              </a:xfrm>
              <a:prstGeom prst="down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  <p:sp>
            <p:nvSpPr>
              <p:cNvPr id="12" name="右箭头 11"/>
              <p:cNvSpPr/>
              <p:nvPr/>
            </p:nvSpPr>
            <p:spPr>
              <a:xfrm>
                <a:off x="2049436" y="2553659"/>
                <a:ext cx="650234" cy="102862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/>
              </a:p>
            </p:txBody>
          </p:sp>
          <p:sp>
            <p:nvSpPr>
              <p:cNvPr id="14" name="文本框 2"/>
              <p:cNvSpPr txBox="1">
                <a:spLocks noChangeArrowheads="1"/>
              </p:cNvSpPr>
              <p:nvPr/>
            </p:nvSpPr>
            <p:spPr bwMode="auto">
              <a:xfrm>
                <a:off x="4733868" y="887056"/>
                <a:ext cx="567905" cy="288925"/>
              </a:xfrm>
              <a:prstGeom prst="rect">
                <a:avLst/>
              </a:prstGeom>
              <a:solidFill>
                <a:srgbClr val="FFFFFF"/>
              </a:solidFill>
              <a:ln w="9525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 rot="0" vert="horz" wrap="square" lIns="91440" tIns="45720" rIns="91440" bIns="45720" anchor="t" anchorCtr="0">
                <a:noAutofit/>
              </a:bodyPr>
              <a:lstStyle/>
              <a:p>
                <a:pPr algn="just">
                  <a:spcAft>
                    <a:spcPts val="0"/>
                  </a:spcAft>
                </a:pPr>
                <a:r>
                  <a:rPr lang="en-US" altLang="zh-CN" sz="1050" kern="100" dirty="0" smtClean="0"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Deny</a:t>
                </a:r>
                <a:endParaRPr lang="zh-CN" sz="1050" kern="100" dirty="0">
                  <a:effectLst/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219534" y="2419353"/>
                <a:ext cx="1791705" cy="467612"/>
              </a:xfrm>
              <a:prstGeom prst="rect">
                <a:avLst/>
              </a:prstGeom>
              <a:ln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Aft>
                    <a:spcPts val="0"/>
                  </a:spcAft>
                </a:pPr>
                <a:r>
                  <a:rPr lang="zh-CN" altLang="en-US" sz="1050" b="1" kern="100" dirty="0" smtClean="0">
                    <a:solidFill>
                      <a:srgbClr val="FFFFFF"/>
                    </a:solidFill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策略执行点</a:t>
                </a:r>
                <a:r>
                  <a:rPr lang="en-US" altLang="zh-CN" sz="1050" b="1" kern="100" dirty="0" smtClean="0">
                    <a:solidFill>
                      <a:srgbClr val="FFFFFF"/>
                    </a:solidFill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PEP</a:t>
                </a:r>
                <a:r>
                  <a:rPr lang="zh-CN" altLang="en-US" sz="1050" b="1" kern="100" dirty="0">
                    <a:solidFill>
                      <a:srgbClr val="FFFFFF"/>
                    </a:solidFill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将应用的访问请求转化为</a:t>
                </a:r>
                <a:r>
                  <a:rPr lang="en-US" altLang="zh-CN" sz="1050" b="1" kern="100" dirty="0" smtClean="0">
                    <a:solidFill>
                      <a:srgbClr val="FFFFFF"/>
                    </a:solidFill>
                    <a:latin typeface="等线" panose="02010600030101010101" pitchFamily="2" charset="-122"/>
                    <a:ea typeface="等线" panose="02010600030101010101" pitchFamily="2" charset="-122"/>
                    <a:cs typeface="Times New Roman" panose="02020603050405020304" pitchFamily="18" charset="0"/>
                  </a:rPr>
                  <a:t>Request</a:t>
                </a:r>
                <a:endParaRPr lang="zh-CN" sz="1050" b="1" kern="100" dirty="0">
                  <a:effectLst/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6" name="矩形 15"/>
            <p:cNvSpPr/>
            <p:nvPr/>
          </p:nvSpPr>
          <p:spPr>
            <a:xfrm>
              <a:off x="1441928" y="3538513"/>
              <a:ext cx="1787847" cy="371464"/>
            </a:xfrm>
            <a:prstGeom prst="rect">
              <a:avLst/>
            </a:prstGeom>
            <a:ln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0"/>
                </a:spcAft>
              </a:pPr>
              <a:r>
                <a:rPr lang="zh-CN" altLang="en-US" sz="1050" b="1" kern="100" dirty="0" smtClean="0">
                  <a:solidFill>
                    <a:srgbClr val="FFFFFF"/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rPr>
                <a:t>将</a:t>
              </a:r>
              <a:r>
                <a:rPr lang="en-US" altLang="zh-CN" sz="1050" b="1" kern="100" dirty="0" smtClean="0">
                  <a:ea typeface="等线" panose="02010600030101010101" pitchFamily="2" charset="-122"/>
                  <a:cs typeface="Times New Roman" panose="02020603050405020304" pitchFamily="18" charset="0"/>
                </a:rPr>
                <a:t>Policy</a:t>
              </a:r>
              <a:r>
                <a:rPr lang="zh-CN" altLang="en-US" sz="1050" b="1" kern="100" dirty="0" smtClean="0">
                  <a:ea typeface="等线" panose="02010600030101010101" pitchFamily="2" charset="-122"/>
                  <a:cs typeface="Times New Roman" panose="02020603050405020304" pitchFamily="18" charset="0"/>
                </a:rPr>
                <a:t>交给策略管理点</a:t>
              </a:r>
              <a:r>
                <a:rPr lang="en-US" altLang="zh-CN" sz="1050" b="1" kern="100" dirty="0" smtClean="0">
                  <a:ea typeface="等线" panose="02010600030101010101" pitchFamily="2" charset="-122"/>
                  <a:cs typeface="Times New Roman" panose="02020603050405020304" pitchFamily="18" charset="0"/>
                </a:rPr>
                <a:t>PAP</a:t>
              </a:r>
              <a:endParaRPr lang="zh-CN" sz="1050" b="1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17" name="下箭头 16"/>
            <p:cNvSpPr/>
            <p:nvPr/>
          </p:nvSpPr>
          <p:spPr>
            <a:xfrm>
              <a:off x="2328333" y="3962363"/>
              <a:ext cx="142567" cy="323841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sp>
          <p:nvSpPr>
            <p:cNvPr id="19" name="矩形 18"/>
            <p:cNvSpPr/>
            <p:nvPr/>
          </p:nvSpPr>
          <p:spPr>
            <a:xfrm>
              <a:off x="3973887" y="4359248"/>
              <a:ext cx="1787846" cy="461230"/>
            </a:xfrm>
            <a:prstGeom prst="rect">
              <a:avLst/>
            </a:prstGeom>
            <a:ln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0"/>
                </a:spcAft>
              </a:pPr>
              <a:r>
                <a:rPr lang="en-US" altLang="zh-CN" sz="1050" b="1" kern="100" dirty="0" smtClean="0">
                  <a:effectLst/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rPr>
                <a:t>PEP</a:t>
              </a:r>
              <a:r>
                <a:rPr lang="zh-CN" altLang="en-US" sz="1050" b="1" kern="100" dirty="0" smtClean="0">
                  <a:effectLst/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rPr>
                <a:t>通过上下文</a:t>
              </a:r>
              <a:r>
                <a:rPr lang="zh-CN" altLang="en-US" sz="1050" b="1" kern="100" dirty="0" smtClean="0">
                  <a:effectLst/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rPr>
                <a:t>处理器将</a:t>
              </a:r>
              <a:r>
                <a:rPr lang="en-US" altLang="zh-CN" sz="1050" b="1" kern="100" dirty="0">
                  <a:solidFill>
                    <a:srgbClr val="FFFFFF"/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rPr>
                <a:t>Request</a:t>
              </a:r>
              <a:r>
                <a:rPr lang="zh-CN" altLang="en-US" sz="1050" b="1" kern="100" dirty="0" smtClean="0">
                  <a:effectLst/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rPr>
                <a:t>转交</a:t>
              </a:r>
              <a:r>
                <a:rPr lang="zh-CN" altLang="en-US" sz="1050" b="1" kern="100" dirty="0" smtClean="0">
                  <a:effectLst/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rPr>
                <a:t>给</a:t>
              </a:r>
              <a:r>
                <a:rPr lang="zh-CN" altLang="en-US" sz="1050" b="1" kern="100" dirty="0"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rPr>
                <a:t>策略决策</a:t>
              </a:r>
              <a:r>
                <a:rPr lang="zh-CN" altLang="en-US" sz="1050" b="1" kern="100" dirty="0" smtClean="0"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rPr>
                <a:t>点</a:t>
              </a:r>
              <a:r>
                <a:rPr lang="en-US" altLang="zh-CN" sz="1050" b="1" kern="100" dirty="0" smtClean="0"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rPr>
                <a:t>PDP</a:t>
              </a:r>
              <a:endParaRPr lang="zh-CN" sz="1050" b="1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3977511" y="3538513"/>
              <a:ext cx="1787847" cy="371464"/>
            </a:xfrm>
            <a:prstGeom prst="rect">
              <a:avLst/>
            </a:prstGeom>
            <a:ln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0"/>
                </a:spcAft>
              </a:pPr>
              <a:r>
                <a:rPr lang="en-US" altLang="zh-CN" sz="1050" b="1" kern="100" dirty="0" smtClean="0">
                  <a:solidFill>
                    <a:srgbClr val="FFFFFF"/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rPr>
                <a:t>PDP</a:t>
              </a:r>
              <a:r>
                <a:rPr lang="zh-CN" altLang="en-US" sz="1050" b="1" kern="100" dirty="0" smtClean="0">
                  <a:solidFill>
                    <a:srgbClr val="FFFFFF"/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rPr>
                <a:t>通过</a:t>
              </a:r>
              <a:r>
                <a:rPr lang="en-US" altLang="zh-CN" sz="1050" b="1" kern="100" dirty="0" smtClean="0">
                  <a:solidFill>
                    <a:srgbClr val="FFFFFF"/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rPr>
                <a:t>PAP</a:t>
              </a:r>
              <a:r>
                <a:rPr lang="zh-CN" altLang="en-US" sz="1050" b="1" kern="100" dirty="0" smtClean="0">
                  <a:solidFill>
                    <a:srgbClr val="FFFFFF"/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rPr>
                <a:t>查找相关</a:t>
              </a:r>
              <a:r>
                <a:rPr lang="zh-CN" altLang="en-US" sz="1050" b="1" kern="100" dirty="0">
                  <a:solidFill>
                    <a:srgbClr val="FFFFFF"/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rPr>
                <a:t>的</a:t>
              </a:r>
              <a:r>
                <a:rPr lang="en-US" altLang="zh-CN" sz="1050" b="1" kern="100" dirty="0" smtClean="0">
                  <a:ea typeface="等线" panose="02010600030101010101" pitchFamily="2" charset="-122"/>
                  <a:cs typeface="Times New Roman" panose="02020603050405020304" pitchFamily="18" charset="0"/>
                </a:rPr>
                <a:t>Policy</a:t>
              </a:r>
              <a:endParaRPr lang="zh-CN" sz="1050" b="1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22" name="下箭头 21"/>
            <p:cNvSpPr/>
            <p:nvPr/>
          </p:nvSpPr>
          <p:spPr>
            <a:xfrm rot="10800000">
              <a:off x="4768306" y="3958967"/>
              <a:ext cx="199000" cy="351291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sp>
          <p:nvSpPr>
            <p:cNvPr id="25" name="流程图: 决策 24"/>
            <p:cNvSpPr/>
            <p:nvPr/>
          </p:nvSpPr>
          <p:spPr>
            <a:xfrm>
              <a:off x="3858162" y="2168716"/>
              <a:ext cx="2019294" cy="981774"/>
            </a:xfrm>
            <a:prstGeom prst="flowChartDecisio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spcAft>
                  <a:spcPts val="0"/>
                </a:spcAft>
              </a:pPr>
              <a:r>
                <a:rPr lang="en-US" altLang="zh-CN" sz="1050" b="1" kern="100" dirty="0" smtClean="0">
                  <a:ea typeface="等线" panose="02010600030101010101" pitchFamily="2" charset="-122"/>
                  <a:cs typeface="Times New Roman" panose="02020603050405020304" pitchFamily="18" charset="0"/>
                </a:rPr>
                <a:t>PDP</a:t>
              </a:r>
              <a:r>
                <a:rPr lang="zh-CN" altLang="en-US" sz="1050" b="1" kern="100" dirty="0" smtClean="0">
                  <a:ea typeface="等线" panose="02010600030101010101" pitchFamily="2" charset="-122"/>
                  <a:cs typeface="Times New Roman" panose="02020603050405020304" pitchFamily="18" charset="0"/>
                </a:rPr>
                <a:t>生成对</a:t>
              </a:r>
              <a:r>
                <a:rPr lang="en-US" altLang="zh-CN" sz="1050" b="1" kern="100" dirty="0" smtClean="0">
                  <a:solidFill>
                    <a:srgbClr val="FFFFFF"/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rPr>
                <a:t>Request</a:t>
              </a:r>
              <a:r>
                <a:rPr lang="zh-CN" altLang="en-US" sz="1050" b="1" kern="100" dirty="0" smtClean="0">
                  <a:solidFill>
                    <a:srgbClr val="FFFFFF"/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rPr>
                <a:t>的评估结果</a:t>
              </a:r>
              <a:endParaRPr lang="zh-CN" sz="1050" b="1" kern="100" dirty="0">
                <a:effectLst/>
                <a:ea typeface="等线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26" name="下箭头 25"/>
            <p:cNvSpPr/>
            <p:nvPr/>
          </p:nvSpPr>
          <p:spPr>
            <a:xfrm rot="10800000">
              <a:off x="4768306" y="3158371"/>
              <a:ext cx="199000" cy="331152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sp>
          <p:nvSpPr>
            <p:cNvPr id="27" name="矩形 26"/>
            <p:cNvSpPr/>
            <p:nvPr/>
          </p:nvSpPr>
          <p:spPr>
            <a:xfrm>
              <a:off x="6661832" y="1404377"/>
              <a:ext cx="1799168" cy="3747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333375" indent="-333375" algn="just">
                <a:spcAft>
                  <a:spcPts val="0"/>
                </a:spcAft>
              </a:pPr>
              <a:endParaRPr lang="en-US" altLang="zh-CN" sz="1050" b="1" kern="100" dirty="0" smtClean="0">
                <a:ea typeface="等线" panose="02010600030101010101" pitchFamily="2" charset="-122"/>
                <a:cs typeface="Times New Roman" panose="02020603050405020304" pitchFamily="18" charset="0"/>
              </a:endParaRPr>
            </a:p>
            <a:p>
              <a:pPr marL="333375" indent="-333375" algn="just">
                <a:spcAft>
                  <a:spcPts val="0"/>
                </a:spcAft>
              </a:pPr>
              <a:r>
                <a:rPr lang="zh-CN" altLang="en-US" sz="1050" b="1" kern="100" dirty="0" smtClean="0">
                  <a:ea typeface="等线" panose="02010600030101010101" pitchFamily="2" charset="-122"/>
                  <a:cs typeface="Times New Roman" panose="02020603050405020304" pitchFamily="18" charset="0"/>
                </a:rPr>
                <a:t>应用</a:t>
              </a:r>
              <a:r>
                <a:rPr lang="zh-CN" altLang="en-US" sz="1050" b="1" kern="100" dirty="0">
                  <a:ea typeface="等线" panose="02010600030101010101" pitchFamily="2" charset="-122"/>
                  <a:cs typeface="Times New Roman" panose="02020603050405020304" pitchFamily="18" charset="0"/>
                </a:rPr>
                <a:t>成功</a:t>
              </a:r>
              <a:r>
                <a:rPr lang="zh-CN" altLang="en-US" sz="1050" b="1" kern="100" dirty="0" smtClean="0">
                  <a:ea typeface="等线" panose="02010600030101010101" pitchFamily="2" charset="-122"/>
                  <a:cs typeface="Times New Roman" panose="02020603050405020304" pitchFamily="18" charset="0"/>
                </a:rPr>
                <a:t>访问控制器资源</a:t>
              </a:r>
              <a:endParaRPr lang="zh-CN" sz="1050" b="1" kern="100" dirty="0">
                <a:effectLst/>
                <a:ea typeface="等线" panose="02010600030101010101" pitchFamily="2" charset="-122"/>
                <a:cs typeface="Times New Roman" panose="02020603050405020304" pitchFamily="18" charset="0"/>
              </a:endParaRPr>
            </a:p>
            <a:p>
              <a:pPr algn="ctr">
                <a:spcAft>
                  <a:spcPts val="0"/>
                </a:spcAft>
              </a:pPr>
              <a:r>
                <a:rPr lang="en-US" sz="1050" b="1" kern="100" dirty="0">
                  <a:effectLst/>
                  <a:ea typeface="等线" panose="02010600030101010101" pitchFamily="2" charset="-122"/>
                  <a:cs typeface="Times New Roman" panose="02020603050405020304" pitchFamily="18" charset="0"/>
                </a:rPr>
                <a:t> </a:t>
              </a:r>
              <a:endParaRPr lang="zh-CN" sz="1050" b="1" kern="100" dirty="0">
                <a:effectLst/>
                <a:ea typeface="等线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28" name="右箭头 27"/>
            <p:cNvSpPr/>
            <p:nvPr/>
          </p:nvSpPr>
          <p:spPr>
            <a:xfrm>
              <a:off x="5945227" y="2584976"/>
              <a:ext cx="532027" cy="183097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/>
            </a:p>
          </p:txBody>
        </p:sp>
        <p:sp>
          <p:nvSpPr>
            <p:cNvPr id="23" name="圆角右箭头 22"/>
            <p:cNvSpPr/>
            <p:nvPr/>
          </p:nvSpPr>
          <p:spPr>
            <a:xfrm>
              <a:off x="4867805" y="1402122"/>
              <a:ext cx="1609449" cy="713318"/>
            </a:xfrm>
            <a:prstGeom prst="bentArrow">
              <a:avLst>
                <a:gd name="adj1" fmla="val 10986"/>
                <a:gd name="adj2" fmla="val 25000"/>
                <a:gd name="adj3" fmla="val 25000"/>
                <a:gd name="adj4" fmla="val 4375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0" name="文本框 2"/>
            <p:cNvSpPr txBox="1">
              <a:spLocks noChangeArrowheads="1"/>
            </p:cNvSpPr>
            <p:nvPr/>
          </p:nvSpPr>
          <p:spPr bwMode="auto">
            <a:xfrm>
              <a:off x="5459231" y="1226264"/>
              <a:ext cx="740208" cy="298441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chemeClr val="bg1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just">
                <a:spcAft>
                  <a:spcPts val="0"/>
                </a:spcAft>
              </a:pPr>
              <a:r>
                <a:rPr lang="en-US" altLang="zh-CN" sz="1050" kern="100" dirty="0" smtClean="0">
                  <a:latin typeface="等线" panose="02010600030101010101" pitchFamily="2" charset="-122"/>
                  <a:ea typeface="等线" panose="02010600030101010101" pitchFamily="2" charset="-122"/>
                  <a:cs typeface="Times New Roman" panose="02020603050405020304" pitchFamily="18" charset="0"/>
                </a:rPr>
                <a:t>Permit</a:t>
              </a:r>
              <a:endParaRPr lang="zh-CN" sz="105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37367670"/>
      </p:ext>
    </p:extLst>
  </p:cSld>
  <p:clrMapOvr>
    <a:masterClrMapping/>
  </p:clrMapOvr>
  <p:transition spd="slow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24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924</TotalTime>
  <Words>754</Words>
  <Application>Microsoft Office PowerPoint</Application>
  <PresentationFormat>全屏显示(16:9)</PresentationFormat>
  <Paragraphs>173</Paragraphs>
  <Slides>17</Slides>
  <Notes>17</Notes>
  <HiddenSlides>0</HiddenSlides>
  <MMClips>1</MMClips>
  <ScaleCrop>false</ScaleCrop>
  <HeadingPairs>
    <vt:vector size="8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8" baseType="lpstr">
      <vt:lpstr>等线</vt:lpstr>
      <vt:lpstr>方正兰亭粗黑_GBK</vt:lpstr>
      <vt:lpstr>方正正大黑简体</vt:lpstr>
      <vt:lpstr>宋体</vt:lpstr>
      <vt:lpstr>微软雅黑</vt:lpstr>
      <vt:lpstr>Arial</vt:lpstr>
      <vt:lpstr>Calibri</vt:lpstr>
      <vt:lpstr>Impact</vt:lpstr>
      <vt:lpstr>Times New Roman</vt:lpstr>
      <vt:lpstr>1_Office 主题​​</vt:lpstr>
      <vt:lpstr>Visio.Drawing.15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微软中国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微软用户</dc:creator>
  <cp:lastModifiedBy>pengC</cp:lastModifiedBy>
  <cp:revision>93</cp:revision>
  <dcterms:created xsi:type="dcterms:W3CDTF">2016-03-20T02:48:45Z</dcterms:created>
  <dcterms:modified xsi:type="dcterms:W3CDTF">2017-04-19T04:54:40Z</dcterms:modified>
</cp:coreProperties>
</file>

<file path=docProps/thumbnail.jpeg>
</file>